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30"/>
  </p:notesMasterIdLst>
  <p:handoutMasterIdLst>
    <p:handoutMasterId r:id="rId31"/>
  </p:handoutMasterIdLst>
  <p:sldIdLst>
    <p:sldId id="281" r:id="rId5"/>
    <p:sldId id="355" r:id="rId6"/>
    <p:sldId id="354" r:id="rId7"/>
    <p:sldId id="283" r:id="rId8"/>
    <p:sldId id="351" r:id="rId9"/>
    <p:sldId id="356" r:id="rId10"/>
    <p:sldId id="353" r:id="rId11"/>
    <p:sldId id="360" r:id="rId12"/>
    <p:sldId id="361" r:id="rId13"/>
    <p:sldId id="362" r:id="rId14"/>
    <p:sldId id="363" r:id="rId15"/>
    <p:sldId id="364" r:id="rId16"/>
    <p:sldId id="365" r:id="rId17"/>
    <p:sldId id="371" r:id="rId18"/>
    <p:sldId id="372" r:id="rId19"/>
    <p:sldId id="366" r:id="rId20"/>
    <p:sldId id="272" r:id="rId21"/>
    <p:sldId id="284" r:id="rId22"/>
    <p:sldId id="367" r:id="rId23"/>
    <p:sldId id="357" r:id="rId24"/>
    <p:sldId id="368" r:id="rId25"/>
    <p:sldId id="369" r:id="rId26"/>
    <p:sldId id="370" r:id="rId27"/>
    <p:sldId id="358" r:id="rId28"/>
    <p:sldId id="35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20DCS024 Kinshuk Sharely" initials="2S" lastIdx="2" clrIdx="0">
    <p:extLst>
      <p:ext uri="{19B8F6BF-5375-455C-9EA6-DF929625EA0E}">
        <p15:presenceInfo xmlns:p15="http://schemas.microsoft.com/office/powerpoint/2012/main" userId="2f9e96901b0338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5A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34" autoAdjust="0"/>
    <p:restoredTop sz="94564" autoAdjust="0"/>
  </p:normalViewPr>
  <p:slideViewPr>
    <p:cSldViewPr snapToGrid="0">
      <p:cViewPr varScale="1">
        <p:scale>
          <a:sx n="82" d="100"/>
          <a:sy n="82" d="100"/>
        </p:scale>
        <p:origin x="658" y="62"/>
      </p:cViewPr>
      <p:guideLst>
        <p:guide pos="360"/>
        <p:guide pos="7392"/>
        <p:guide orient="horz" pos="2160"/>
      </p:guideLst>
    </p:cSldViewPr>
  </p:slideViewPr>
  <p:outlineViewPr>
    <p:cViewPr>
      <p:scale>
        <a:sx n="33" d="100"/>
        <a:sy n="33" d="100"/>
      </p:scale>
      <p:origin x="0" y="-3067"/>
    </p:cViewPr>
  </p:outlin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1-01T10:29:18.010" idx="1">
    <p:pos x="7843" y="-102"/>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11/5/2023</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11/5/2023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r>
              <a:rPr lang="en-US" dirty="0"/>
              <a:t>ID=d924773e-9a16-4d6d-9803-8cb819e99682
Recipe=text_billboard
Type=TextOnly
Variant=0
FamilyID=AccentBoxWalbaum_Zero</a:t>
            </a:r>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70320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17</a:t>
            </a:fld>
            <a:endParaRPr lang="en-US" dirty="0"/>
          </a:p>
        </p:txBody>
      </p:sp>
    </p:spTree>
    <p:extLst>
      <p:ext uri="{BB962C8B-B14F-4D97-AF65-F5344CB8AC3E}">
        <p14:creationId xmlns:p14="http://schemas.microsoft.com/office/powerpoint/2010/main" val="514541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FAAAB6-A2C6-4A85-A3A1-98EFBA61C967}" type="slidenum">
              <a:rPr lang="en-US" smtClean="0"/>
              <a:t>8</a:t>
            </a:fld>
            <a:endParaRPr lang="en-US" dirty="0"/>
          </a:p>
        </p:txBody>
      </p:sp>
    </p:spTree>
    <p:extLst>
      <p:ext uri="{BB962C8B-B14F-4D97-AF65-F5344CB8AC3E}">
        <p14:creationId xmlns:p14="http://schemas.microsoft.com/office/powerpoint/2010/main" val="2725019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FAAAB6-A2C6-4A85-A3A1-98EFBA61C967}" type="slidenum">
              <a:rPr lang="en-US" smtClean="0"/>
              <a:t>9</a:t>
            </a:fld>
            <a:endParaRPr lang="en-US" dirty="0"/>
          </a:p>
        </p:txBody>
      </p:sp>
    </p:spTree>
    <p:extLst>
      <p:ext uri="{BB962C8B-B14F-4D97-AF65-F5344CB8AC3E}">
        <p14:creationId xmlns:p14="http://schemas.microsoft.com/office/powerpoint/2010/main" val="2516194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FAAAB6-A2C6-4A85-A3A1-98EFBA61C967}" type="slidenum">
              <a:rPr lang="en-US" smtClean="0"/>
              <a:t>10</a:t>
            </a:fld>
            <a:endParaRPr lang="en-US" dirty="0"/>
          </a:p>
        </p:txBody>
      </p:sp>
    </p:spTree>
    <p:extLst>
      <p:ext uri="{BB962C8B-B14F-4D97-AF65-F5344CB8AC3E}">
        <p14:creationId xmlns:p14="http://schemas.microsoft.com/office/powerpoint/2010/main" val="3150779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FAAAB6-A2C6-4A85-A3A1-98EFBA61C967}" type="slidenum">
              <a:rPr lang="en-US" smtClean="0"/>
              <a:t>11</a:t>
            </a:fld>
            <a:endParaRPr lang="en-US" dirty="0"/>
          </a:p>
        </p:txBody>
      </p:sp>
    </p:spTree>
    <p:extLst>
      <p:ext uri="{BB962C8B-B14F-4D97-AF65-F5344CB8AC3E}">
        <p14:creationId xmlns:p14="http://schemas.microsoft.com/office/powerpoint/2010/main" val="2834907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FAAAB6-A2C6-4A85-A3A1-98EFBA61C967}" type="slidenum">
              <a:rPr lang="en-US" smtClean="0"/>
              <a:t>12</a:t>
            </a:fld>
            <a:endParaRPr lang="en-US" dirty="0"/>
          </a:p>
        </p:txBody>
      </p:sp>
    </p:spTree>
    <p:extLst>
      <p:ext uri="{BB962C8B-B14F-4D97-AF65-F5344CB8AC3E}">
        <p14:creationId xmlns:p14="http://schemas.microsoft.com/office/powerpoint/2010/main" val="4181821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FAAAB6-A2C6-4A85-A3A1-98EFBA61C967}" type="slidenum">
              <a:rPr lang="en-US" smtClean="0"/>
              <a:t>13</a:t>
            </a:fld>
            <a:endParaRPr lang="en-US" dirty="0"/>
          </a:p>
        </p:txBody>
      </p:sp>
    </p:spTree>
    <p:extLst>
      <p:ext uri="{BB962C8B-B14F-4D97-AF65-F5344CB8AC3E}">
        <p14:creationId xmlns:p14="http://schemas.microsoft.com/office/powerpoint/2010/main" val="789652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FAAAB6-A2C6-4A85-A3A1-98EFBA61C967}" type="slidenum">
              <a:rPr lang="en-US" smtClean="0"/>
              <a:t>14</a:t>
            </a:fld>
            <a:endParaRPr lang="en-US" dirty="0"/>
          </a:p>
        </p:txBody>
      </p:sp>
    </p:spTree>
    <p:extLst>
      <p:ext uri="{BB962C8B-B14F-4D97-AF65-F5344CB8AC3E}">
        <p14:creationId xmlns:p14="http://schemas.microsoft.com/office/powerpoint/2010/main" val="802192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FAAAB6-A2C6-4A85-A3A1-98EFBA61C967}" type="slidenum">
              <a:rPr lang="en-US" smtClean="0"/>
              <a:t>15</a:t>
            </a:fld>
            <a:endParaRPr lang="en-US" dirty="0"/>
          </a:p>
        </p:txBody>
      </p:sp>
    </p:spTree>
    <p:extLst>
      <p:ext uri="{BB962C8B-B14F-4D97-AF65-F5344CB8AC3E}">
        <p14:creationId xmlns:p14="http://schemas.microsoft.com/office/powerpoint/2010/main" val="2392371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chemeClr val="accent1"/>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US"/>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US"/>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US"/>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US"/>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r>
              <a:rPr lang="en-US" dirty="0"/>
              <a:t>9/4/20XX</a:t>
            </a:r>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r>
              <a:rPr lang="en-US" dirty="0"/>
              <a:t>9/4/20XX</a:t>
            </a:r>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US"/>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chemeClr val="accent1"/>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a:lvl1pPr>
          </a:lstStyle>
          <a:p>
            <a:r>
              <a:rPr lang="en-US"/>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chemeClr val="accent1"/>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Date Placeholder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a:lstStyle/>
          <a:p>
            <a:r>
              <a:rPr lang="en-US" dirty="0"/>
              <a:t>9/4/20XX</a:t>
            </a:r>
          </a:p>
        </p:txBody>
      </p:sp>
      <p:sp>
        <p:nvSpPr>
          <p:cNvPr id="10" name="Footer Placeholder 9">
            <a:extLst>
              <a:ext uri="{FF2B5EF4-FFF2-40B4-BE49-F238E27FC236}">
                <a16:creationId xmlns:a16="http://schemas.microsoft.com/office/drawing/2014/main" id="{20957ADB-410A-48BE-AA95-3A708314B02A}"/>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1" name="Date Placehold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a:lstStyle/>
          <a:p>
            <a:r>
              <a:rPr lang="en-US" dirty="0"/>
              <a:t>9/4/20XX</a:t>
            </a:r>
          </a:p>
        </p:txBody>
      </p:sp>
      <p:sp>
        <p:nvSpPr>
          <p:cNvPr id="12" name="Footer Placeholder 11">
            <a:extLst>
              <a:ext uri="{FF2B5EF4-FFF2-40B4-BE49-F238E27FC236}">
                <a16:creationId xmlns:a16="http://schemas.microsoft.com/office/drawing/2014/main" id="{D0281C10-EAAA-4F45-8CC9-87F9F9116C21}"/>
              </a:ext>
            </a:extLst>
          </p:cNvPr>
          <p:cNvSpPr>
            <a:spLocks noGrp="1"/>
          </p:cNvSpPr>
          <p:nvPr>
            <p:ph type="ftr" sz="quarter" idx="33"/>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p>
            <a:fld id="{A65A5C87-DF58-40C8-B092-1DE63DB4547E}" type="slidenum">
              <a:rPr lang="en-US" smtClean="0"/>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9/4/20XX</a:t>
            </a:r>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0.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9D20-B4BB-42AA-8DDD-68CC9F1D95DB}"/>
              </a:ext>
            </a:extLst>
          </p:cNvPr>
          <p:cNvSpPr>
            <a:spLocks noGrp="1"/>
          </p:cNvSpPr>
          <p:nvPr>
            <p:ph type="ctrTitle"/>
          </p:nvPr>
        </p:nvSpPr>
        <p:spPr>
          <a:xfrm>
            <a:off x="1323263" y="527558"/>
            <a:ext cx="9545467" cy="1732508"/>
          </a:xfrm>
          <a:noFill/>
          <a:ln>
            <a:noFill/>
          </a:ln>
        </p:spPr>
        <p:txBody>
          <a:bodyPr>
            <a:noAutofit/>
          </a:bodyPr>
          <a:lstStyle/>
          <a:p>
            <a:r>
              <a:rPr lang="en-US" sz="4400" dirty="0">
                <a:latin typeface="Bahnschrift Light SemiCondensed" panose="020B0502040204020203" pitchFamily="34" charset="0"/>
              </a:rPr>
              <a:t>Medical Insurance Cost Detection System Using Machine Learning Techniques</a:t>
            </a:r>
          </a:p>
        </p:txBody>
      </p:sp>
      <p:sp>
        <p:nvSpPr>
          <p:cNvPr id="3" name="Subtitle 2">
            <a:extLst>
              <a:ext uri="{FF2B5EF4-FFF2-40B4-BE49-F238E27FC236}">
                <a16:creationId xmlns:a16="http://schemas.microsoft.com/office/drawing/2014/main" id="{ED9E8FDB-60EE-45AE-BB89-9A561A61C2AC}"/>
              </a:ext>
            </a:extLst>
          </p:cNvPr>
          <p:cNvSpPr>
            <a:spLocks noGrp="1"/>
          </p:cNvSpPr>
          <p:nvPr>
            <p:ph type="subTitle" idx="1"/>
          </p:nvPr>
        </p:nvSpPr>
        <p:spPr>
          <a:xfrm>
            <a:off x="1027470" y="5906278"/>
            <a:ext cx="2143366" cy="761054"/>
          </a:xfrm>
          <a:solidFill>
            <a:schemeClr val="accent1"/>
          </a:solidFill>
          <a:effectLst>
            <a:softEdge rad="25400"/>
          </a:effectLst>
        </p:spPr>
        <p:txBody>
          <a:bodyPr>
            <a:normAutofit fontScale="92500" lnSpcReduction="10000"/>
          </a:bodyPr>
          <a:lstStyle/>
          <a:p>
            <a:r>
              <a:rPr lang="en-US" sz="1800" dirty="0"/>
              <a:t>Kinshuk Sharely</a:t>
            </a:r>
          </a:p>
          <a:p>
            <a:r>
              <a:rPr lang="en-US" sz="1800" dirty="0"/>
              <a:t>20dcs024</a:t>
            </a:r>
          </a:p>
        </p:txBody>
      </p:sp>
      <p:sp>
        <p:nvSpPr>
          <p:cNvPr id="4" name="Title 1">
            <a:extLst>
              <a:ext uri="{FF2B5EF4-FFF2-40B4-BE49-F238E27FC236}">
                <a16:creationId xmlns:a16="http://schemas.microsoft.com/office/drawing/2014/main" id="{1A7D9205-637E-03DD-789D-2D8D0C3DCB64}"/>
              </a:ext>
            </a:extLst>
          </p:cNvPr>
          <p:cNvSpPr txBox="1">
            <a:spLocks/>
          </p:cNvSpPr>
          <p:nvPr/>
        </p:nvSpPr>
        <p:spPr>
          <a:xfrm>
            <a:off x="1724829" y="4069627"/>
            <a:ext cx="9143901" cy="126397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600" kern="1200">
                <a:solidFill>
                  <a:schemeClr val="tx1"/>
                </a:solidFill>
                <a:latin typeface="+mj-lt"/>
                <a:ea typeface="+mj-ea"/>
                <a:cs typeface="+mj-cs"/>
              </a:defRPr>
            </a:lvl1pPr>
          </a:lstStyle>
          <a:p>
            <a:r>
              <a:rPr lang="en-US" sz="2800" dirty="0"/>
              <a:t>Department of Computer Science and Engineering</a:t>
            </a:r>
          </a:p>
          <a:p>
            <a:r>
              <a:rPr lang="en-US" sz="2800" dirty="0"/>
              <a:t>National Institute of Technology, Hamirpur</a:t>
            </a:r>
          </a:p>
        </p:txBody>
      </p:sp>
      <p:pic>
        <p:nvPicPr>
          <p:cNvPr id="5" name="Picture 4">
            <a:extLst>
              <a:ext uri="{FF2B5EF4-FFF2-40B4-BE49-F238E27FC236}">
                <a16:creationId xmlns:a16="http://schemas.microsoft.com/office/drawing/2014/main" id="{4145F977-664C-BEDC-60FB-A019FCBE30BC}"/>
              </a:ext>
            </a:extLst>
          </p:cNvPr>
          <p:cNvPicPr>
            <a:picLocks noChangeAspect="1"/>
          </p:cNvPicPr>
          <p:nvPr/>
        </p:nvPicPr>
        <p:blipFill>
          <a:blip r:embed="rId3"/>
          <a:stretch>
            <a:fillRect/>
          </a:stretch>
        </p:blipFill>
        <p:spPr>
          <a:xfrm>
            <a:off x="5051546" y="2260066"/>
            <a:ext cx="2088899" cy="1871153"/>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6" name="Title 1">
            <a:extLst>
              <a:ext uri="{FF2B5EF4-FFF2-40B4-BE49-F238E27FC236}">
                <a16:creationId xmlns:a16="http://schemas.microsoft.com/office/drawing/2014/main" id="{C3D6D163-C036-2379-FFAE-1E28F572F083}"/>
              </a:ext>
            </a:extLst>
          </p:cNvPr>
          <p:cNvSpPr txBox="1">
            <a:spLocks/>
          </p:cNvSpPr>
          <p:nvPr/>
        </p:nvSpPr>
        <p:spPr>
          <a:xfrm>
            <a:off x="827642" y="5489519"/>
            <a:ext cx="2718817" cy="53200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600" kern="1200">
                <a:solidFill>
                  <a:schemeClr val="tx1"/>
                </a:solidFill>
                <a:latin typeface="+mj-lt"/>
                <a:ea typeface="+mj-ea"/>
                <a:cs typeface="+mj-cs"/>
              </a:defRPr>
            </a:lvl1pPr>
          </a:lstStyle>
          <a:p>
            <a:r>
              <a:rPr lang="en-US" sz="2000" dirty="0"/>
              <a:t>Presented By :</a:t>
            </a:r>
          </a:p>
        </p:txBody>
      </p:sp>
      <p:sp>
        <p:nvSpPr>
          <p:cNvPr id="7" name="Title 1">
            <a:extLst>
              <a:ext uri="{FF2B5EF4-FFF2-40B4-BE49-F238E27FC236}">
                <a16:creationId xmlns:a16="http://schemas.microsoft.com/office/drawing/2014/main" id="{3281E411-CC59-9B5E-9613-49710B7CE66D}"/>
              </a:ext>
            </a:extLst>
          </p:cNvPr>
          <p:cNvSpPr txBox="1">
            <a:spLocks/>
          </p:cNvSpPr>
          <p:nvPr/>
        </p:nvSpPr>
        <p:spPr>
          <a:xfrm>
            <a:off x="8706511" y="5489518"/>
            <a:ext cx="2718817" cy="53200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600" kern="1200">
                <a:solidFill>
                  <a:schemeClr val="tx1"/>
                </a:solidFill>
                <a:latin typeface="+mj-lt"/>
                <a:ea typeface="+mj-ea"/>
                <a:cs typeface="+mj-cs"/>
              </a:defRPr>
            </a:lvl1pPr>
          </a:lstStyle>
          <a:p>
            <a:r>
              <a:rPr lang="en-US" sz="2000" dirty="0"/>
              <a:t>Presented To :</a:t>
            </a:r>
          </a:p>
        </p:txBody>
      </p:sp>
      <p:sp>
        <p:nvSpPr>
          <p:cNvPr id="8" name="Subtitle 2">
            <a:extLst>
              <a:ext uri="{FF2B5EF4-FFF2-40B4-BE49-F238E27FC236}">
                <a16:creationId xmlns:a16="http://schemas.microsoft.com/office/drawing/2014/main" id="{31903DE5-83C7-EFDD-E697-071DC2BF7146}"/>
              </a:ext>
            </a:extLst>
          </p:cNvPr>
          <p:cNvSpPr txBox="1">
            <a:spLocks/>
          </p:cNvSpPr>
          <p:nvPr/>
        </p:nvSpPr>
        <p:spPr>
          <a:xfrm>
            <a:off x="9021166" y="5911437"/>
            <a:ext cx="1996342" cy="532005"/>
          </a:xfrm>
          <a:prstGeom prst="rect">
            <a:avLst/>
          </a:prstGeom>
          <a:solidFill>
            <a:schemeClr val="accent1"/>
          </a:solidFill>
          <a:effectLst>
            <a:softEdge rad="25400"/>
          </a:effectLst>
        </p:spPr>
        <p:txBody>
          <a:bodyPr vert="horz" lIns="91440" tIns="45720" rIns="91440" bIns="45720" rtlCol="0" anchor="ctr">
            <a:normAutofit fontScale="92500"/>
          </a:bodyPr>
          <a:lstStyle>
            <a:lvl1pPr marL="0" indent="0" algn="ctr" defTabSz="914400" rtl="0" eaLnBrk="1" latinLnBrk="0" hangingPunct="1">
              <a:lnSpc>
                <a:spcPct val="11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t>Dr. Kamlesh Dutta</a:t>
            </a:r>
          </a:p>
        </p:txBody>
      </p:sp>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a:xfrm>
            <a:off x="628760" y="2257792"/>
            <a:ext cx="1991526" cy="365759"/>
          </a:xfrm>
        </p:spPr>
        <p:txBody>
          <a:bodyPr>
            <a:normAutofit/>
          </a:bodyPr>
          <a:lstStyle/>
          <a:p>
            <a:r>
              <a:rPr lang="en-US" sz="1400" dirty="0"/>
              <a:t>E) Plotting</a:t>
            </a:r>
          </a:p>
        </p:txBody>
      </p:sp>
      <p:sp>
        <p:nvSpPr>
          <p:cNvPr id="35" name="Title 19">
            <a:extLst>
              <a:ext uri="{FF2B5EF4-FFF2-40B4-BE49-F238E27FC236}">
                <a16:creationId xmlns:a16="http://schemas.microsoft.com/office/drawing/2014/main" id="{CB6F2E9F-9BC0-9635-690B-A26D3B68C48F}"/>
              </a:ext>
            </a:extLst>
          </p:cNvPr>
          <p:cNvSpPr txBox="1">
            <a:spLocks/>
          </p:cNvSpPr>
          <p:nvPr/>
        </p:nvSpPr>
        <p:spPr>
          <a:xfrm>
            <a:off x="1267968" y="7010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t>Dataset - 01</a:t>
            </a:r>
            <a:endParaRPr lang="en-US" dirty="0"/>
          </a:p>
        </p:txBody>
      </p:sp>
      <p:pic>
        <p:nvPicPr>
          <p:cNvPr id="5" name="Picture 4">
            <a:extLst>
              <a:ext uri="{FF2B5EF4-FFF2-40B4-BE49-F238E27FC236}">
                <a16:creationId xmlns:a16="http://schemas.microsoft.com/office/drawing/2014/main" id="{9BF3F171-151F-E839-24B7-7B4B95C37384}"/>
              </a:ext>
            </a:extLst>
          </p:cNvPr>
          <p:cNvPicPr>
            <a:picLocks noChangeAspect="1"/>
          </p:cNvPicPr>
          <p:nvPr/>
        </p:nvPicPr>
        <p:blipFill>
          <a:blip r:embed="rId3"/>
          <a:stretch>
            <a:fillRect/>
          </a:stretch>
        </p:blipFill>
        <p:spPr>
          <a:xfrm>
            <a:off x="448349" y="2914113"/>
            <a:ext cx="7566644" cy="3242847"/>
          </a:xfrm>
          <a:prstGeom prst="rect">
            <a:avLst/>
          </a:prstGeom>
        </p:spPr>
      </p:pic>
      <p:pic>
        <p:nvPicPr>
          <p:cNvPr id="8" name="Picture 7">
            <a:extLst>
              <a:ext uri="{FF2B5EF4-FFF2-40B4-BE49-F238E27FC236}">
                <a16:creationId xmlns:a16="http://schemas.microsoft.com/office/drawing/2014/main" id="{3ED1158C-BAA4-B80C-0DCA-7838D480407F}"/>
              </a:ext>
            </a:extLst>
          </p:cNvPr>
          <p:cNvPicPr>
            <a:picLocks noChangeAspect="1"/>
          </p:cNvPicPr>
          <p:nvPr/>
        </p:nvPicPr>
        <p:blipFill>
          <a:blip r:embed="rId4"/>
          <a:stretch>
            <a:fillRect/>
          </a:stretch>
        </p:blipFill>
        <p:spPr>
          <a:xfrm>
            <a:off x="8440128" y="2956042"/>
            <a:ext cx="3116832" cy="2854362"/>
          </a:xfrm>
          <a:prstGeom prst="rect">
            <a:avLst/>
          </a:prstGeom>
        </p:spPr>
      </p:pic>
      <p:sp>
        <p:nvSpPr>
          <p:cNvPr id="10" name="Title 19">
            <a:extLst>
              <a:ext uri="{FF2B5EF4-FFF2-40B4-BE49-F238E27FC236}">
                <a16:creationId xmlns:a16="http://schemas.microsoft.com/office/drawing/2014/main" id="{E93716BC-4D71-921A-3BEF-DBE535CC88AB}"/>
              </a:ext>
            </a:extLst>
          </p:cNvPr>
          <p:cNvSpPr txBox="1">
            <a:spLocks/>
          </p:cNvSpPr>
          <p:nvPr/>
        </p:nvSpPr>
        <p:spPr>
          <a:xfrm>
            <a:off x="8440128" y="2366078"/>
            <a:ext cx="1991526" cy="36575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1400" dirty="0"/>
              <a:t>F) Features on which </a:t>
            </a:r>
          </a:p>
          <a:p>
            <a:r>
              <a:rPr lang="en-US" sz="1400" dirty="0"/>
              <a:t>     Charges Depend</a:t>
            </a:r>
          </a:p>
        </p:txBody>
      </p:sp>
    </p:spTree>
    <p:extLst>
      <p:ext uri="{BB962C8B-B14F-4D97-AF65-F5344CB8AC3E}">
        <p14:creationId xmlns:p14="http://schemas.microsoft.com/office/powerpoint/2010/main" val="3290992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a:xfrm>
            <a:off x="628760" y="2257792"/>
            <a:ext cx="1991526" cy="365759"/>
          </a:xfrm>
        </p:spPr>
        <p:txBody>
          <a:bodyPr>
            <a:normAutofit fontScale="90000"/>
          </a:bodyPr>
          <a:lstStyle/>
          <a:p>
            <a:r>
              <a:rPr lang="en-US" sz="1400" dirty="0"/>
              <a:t>A) Checking Null Values</a:t>
            </a:r>
          </a:p>
        </p:txBody>
      </p:sp>
      <p:sp>
        <p:nvSpPr>
          <p:cNvPr id="35" name="Title 19">
            <a:extLst>
              <a:ext uri="{FF2B5EF4-FFF2-40B4-BE49-F238E27FC236}">
                <a16:creationId xmlns:a16="http://schemas.microsoft.com/office/drawing/2014/main" id="{CB6F2E9F-9BC0-9635-690B-A26D3B68C48F}"/>
              </a:ext>
            </a:extLst>
          </p:cNvPr>
          <p:cNvSpPr txBox="1">
            <a:spLocks/>
          </p:cNvSpPr>
          <p:nvPr/>
        </p:nvSpPr>
        <p:spPr>
          <a:xfrm>
            <a:off x="1267968" y="7010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Dataset - 02</a:t>
            </a:r>
          </a:p>
        </p:txBody>
      </p:sp>
      <p:sp>
        <p:nvSpPr>
          <p:cNvPr id="37" name="Title 19">
            <a:extLst>
              <a:ext uri="{FF2B5EF4-FFF2-40B4-BE49-F238E27FC236}">
                <a16:creationId xmlns:a16="http://schemas.microsoft.com/office/drawing/2014/main" id="{59778E85-FE7F-1FBF-635B-BAE56F443341}"/>
              </a:ext>
            </a:extLst>
          </p:cNvPr>
          <p:cNvSpPr txBox="1">
            <a:spLocks/>
          </p:cNvSpPr>
          <p:nvPr/>
        </p:nvSpPr>
        <p:spPr>
          <a:xfrm>
            <a:off x="5853880" y="2212764"/>
            <a:ext cx="2475224" cy="36575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1400" dirty="0"/>
              <a:t>B) Checking Imbalanced Data</a:t>
            </a:r>
          </a:p>
        </p:txBody>
      </p:sp>
      <p:sp>
        <p:nvSpPr>
          <p:cNvPr id="43" name="TextBox 42">
            <a:extLst>
              <a:ext uri="{FF2B5EF4-FFF2-40B4-BE49-F238E27FC236}">
                <a16:creationId xmlns:a16="http://schemas.microsoft.com/office/drawing/2014/main" id="{4DF3ABBD-DFB7-A4DD-5109-D9C93ED1C878}"/>
              </a:ext>
            </a:extLst>
          </p:cNvPr>
          <p:cNvSpPr txBox="1"/>
          <p:nvPr/>
        </p:nvSpPr>
        <p:spPr>
          <a:xfrm>
            <a:off x="5159829" y="5033249"/>
            <a:ext cx="5803639" cy="646331"/>
          </a:xfrm>
          <a:prstGeom prst="rect">
            <a:avLst/>
          </a:prstGeom>
          <a:noFill/>
        </p:spPr>
        <p:txBody>
          <a:bodyPr wrap="square">
            <a:spAutoFit/>
          </a:bodyPr>
          <a:lstStyle/>
          <a:p>
            <a:pPr algn="l"/>
            <a:r>
              <a:rPr lang="en-IN" sz="1200" b="1" i="0" dirty="0">
                <a:effectLst/>
                <a:latin typeface="system-ui"/>
              </a:rPr>
              <a:t>Above we can see the imbalance in the percentages of Transplants, chronic Disease and Known Allergies</a:t>
            </a:r>
          </a:p>
          <a:p>
            <a:r>
              <a:rPr lang="en-US" sz="1200" dirty="0"/>
              <a:t>(</a:t>
            </a:r>
            <a:r>
              <a:rPr lang="en-US" sz="1000" dirty="0"/>
              <a:t>Corrected using Stratified Shuffle split)</a:t>
            </a:r>
            <a:endParaRPr lang="en-US" sz="1200" dirty="0"/>
          </a:p>
        </p:txBody>
      </p:sp>
      <p:pic>
        <p:nvPicPr>
          <p:cNvPr id="49" name="Picture 48">
            <a:extLst>
              <a:ext uri="{FF2B5EF4-FFF2-40B4-BE49-F238E27FC236}">
                <a16:creationId xmlns:a16="http://schemas.microsoft.com/office/drawing/2014/main" id="{D3F5D65B-5286-9301-D1F4-A1D123C8F9DA}"/>
              </a:ext>
            </a:extLst>
          </p:cNvPr>
          <p:cNvPicPr>
            <a:picLocks noChangeAspect="1"/>
          </p:cNvPicPr>
          <p:nvPr/>
        </p:nvPicPr>
        <p:blipFill>
          <a:blip r:embed="rId3"/>
          <a:stretch>
            <a:fillRect/>
          </a:stretch>
        </p:blipFill>
        <p:spPr>
          <a:xfrm>
            <a:off x="915801" y="2623551"/>
            <a:ext cx="1417443" cy="251482"/>
          </a:xfrm>
          <a:prstGeom prst="rect">
            <a:avLst/>
          </a:prstGeom>
        </p:spPr>
      </p:pic>
      <p:pic>
        <p:nvPicPr>
          <p:cNvPr id="3" name="Picture 2">
            <a:extLst>
              <a:ext uri="{FF2B5EF4-FFF2-40B4-BE49-F238E27FC236}">
                <a16:creationId xmlns:a16="http://schemas.microsoft.com/office/drawing/2014/main" id="{67130127-4E8D-5278-C97C-DFD805B54163}"/>
              </a:ext>
            </a:extLst>
          </p:cNvPr>
          <p:cNvPicPr>
            <a:picLocks noChangeAspect="1"/>
          </p:cNvPicPr>
          <p:nvPr/>
        </p:nvPicPr>
        <p:blipFill>
          <a:blip r:embed="rId4"/>
          <a:stretch>
            <a:fillRect/>
          </a:stretch>
        </p:blipFill>
        <p:spPr>
          <a:xfrm>
            <a:off x="943814" y="3066622"/>
            <a:ext cx="2065199" cy="1958510"/>
          </a:xfrm>
          <a:prstGeom prst="rect">
            <a:avLst/>
          </a:prstGeom>
        </p:spPr>
      </p:pic>
      <p:pic>
        <p:nvPicPr>
          <p:cNvPr id="7" name="Picture 6">
            <a:extLst>
              <a:ext uri="{FF2B5EF4-FFF2-40B4-BE49-F238E27FC236}">
                <a16:creationId xmlns:a16="http://schemas.microsoft.com/office/drawing/2014/main" id="{9DEF5E2B-AC99-EB46-095D-7EA08F71BCB4}"/>
              </a:ext>
            </a:extLst>
          </p:cNvPr>
          <p:cNvPicPr>
            <a:picLocks noChangeAspect="1"/>
          </p:cNvPicPr>
          <p:nvPr/>
        </p:nvPicPr>
        <p:blipFill rotWithShape="1">
          <a:blip r:embed="rId5"/>
          <a:srcRect l="5346" r="17278"/>
          <a:stretch/>
        </p:blipFill>
        <p:spPr>
          <a:xfrm>
            <a:off x="3798496" y="2739050"/>
            <a:ext cx="1597983" cy="1996613"/>
          </a:xfrm>
          <a:prstGeom prst="rect">
            <a:avLst/>
          </a:prstGeom>
        </p:spPr>
      </p:pic>
      <p:pic>
        <p:nvPicPr>
          <p:cNvPr id="9" name="Picture 8">
            <a:extLst>
              <a:ext uri="{FF2B5EF4-FFF2-40B4-BE49-F238E27FC236}">
                <a16:creationId xmlns:a16="http://schemas.microsoft.com/office/drawing/2014/main" id="{CAE98C09-DDC3-D092-EAE8-A9B071081370}"/>
              </a:ext>
            </a:extLst>
          </p:cNvPr>
          <p:cNvPicPr>
            <a:picLocks noChangeAspect="1"/>
          </p:cNvPicPr>
          <p:nvPr/>
        </p:nvPicPr>
        <p:blipFill rotWithShape="1">
          <a:blip r:embed="rId6"/>
          <a:srcRect l="14790" r="7833"/>
          <a:stretch/>
        </p:blipFill>
        <p:spPr>
          <a:xfrm>
            <a:off x="5385033" y="2749291"/>
            <a:ext cx="1597984" cy="1996613"/>
          </a:xfrm>
          <a:prstGeom prst="rect">
            <a:avLst/>
          </a:prstGeom>
        </p:spPr>
      </p:pic>
      <p:pic>
        <p:nvPicPr>
          <p:cNvPr id="11" name="Picture 10">
            <a:extLst>
              <a:ext uri="{FF2B5EF4-FFF2-40B4-BE49-F238E27FC236}">
                <a16:creationId xmlns:a16="http://schemas.microsoft.com/office/drawing/2014/main" id="{1756E33B-DF85-4FC9-8353-20A6B82AA9DF}"/>
              </a:ext>
            </a:extLst>
          </p:cNvPr>
          <p:cNvPicPr>
            <a:picLocks noChangeAspect="1"/>
          </p:cNvPicPr>
          <p:nvPr/>
        </p:nvPicPr>
        <p:blipFill>
          <a:blip r:embed="rId7"/>
          <a:stretch>
            <a:fillRect/>
          </a:stretch>
        </p:blipFill>
        <p:spPr>
          <a:xfrm>
            <a:off x="6861731" y="2712542"/>
            <a:ext cx="1821338" cy="1996613"/>
          </a:xfrm>
          <a:prstGeom prst="rect">
            <a:avLst/>
          </a:prstGeom>
        </p:spPr>
      </p:pic>
      <p:pic>
        <p:nvPicPr>
          <p:cNvPr id="13" name="Picture 12">
            <a:extLst>
              <a:ext uri="{FF2B5EF4-FFF2-40B4-BE49-F238E27FC236}">
                <a16:creationId xmlns:a16="http://schemas.microsoft.com/office/drawing/2014/main" id="{39419B74-D5AE-9A96-AF25-264C333F1AE7}"/>
              </a:ext>
            </a:extLst>
          </p:cNvPr>
          <p:cNvPicPr>
            <a:picLocks noChangeAspect="1"/>
          </p:cNvPicPr>
          <p:nvPr/>
        </p:nvPicPr>
        <p:blipFill>
          <a:blip r:embed="rId8"/>
          <a:stretch>
            <a:fillRect/>
          </a:stretch>
        </p:blipFill>
        <p:spPr>
          <a:xfrm>
            <a:off x="10319112" y="2786040"/>
            <a:ext cx="1684166" cy="1996613"/>
          </a:xfrm>
          <a:prstGeom prst="rect">
            <a:avLst/>
          </a:prstGeom>
        </p:spPr>
      </p:pic>
      <p:pic>
        <p:nvPicPr>
          <p:cNvPr id="15" name="Picture 14">
            <a:extLst>
              <a:ext uri="{FF2B5EF4-FFF2-40B4-BE49-F238E27FC236}">
                <a16:creationId xmlns:a16="http://schemas.microsoft.com/office/drawing/2014/main" id="{57191756-8447-BB22-4596-7CA08B95CFE3}"/>
              </a:ext>
            </a:extLst>
          </p:cNvPr>
          <p:cNvPicPr>
            <a:picLocks noChangeAspect="1"/>
          </p:cNvPicPr>
          <p:nvPr/>
        </p:nvPicPr>
        <p:blipFill>
          <a:blip r:embed="rId9"/>
          <a:stretch>
            <a:fillRect/>
          </a:stretch>
        </p:blipFill>
        <p:spPr>
          <a:xfrm>
            <a:off x="8640842" y="2749291"/>
            <a:ext cx="1684166" cy="1996613"/>
          </a:xfrm>
          <a:prstGeom prst="rect">
            <a:avLst/>
          </a:prstGeom>
        </p:spPr>
      </p:pic>
    </p:spTree>
    <p:extLst>
      <p:ext uri="{BB962C8B-B14F-4D97-AF65-F5344CB8AC3E}">
        <p14:creationId xmlns:p14="http://schemas.microsoft.com/office/powerpoint/2010/main" val="3017214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a:xfrm>
            <a:off x="477849" y="1971195"/>
            <a:ext cx="1991526" cy="365759"/>
          </a:xfrm>
        </p:spPr>
        <p:txBody>
          <a:bodyPr>
            <a:normAutofit/>
          </a:bodyPr>
          <a:lstStyle/>
          <a:p>
            <a:r>
              <a:rPr lang="en-US" sz="1400" dirty="0"/>
              <a:t>C) Finding Outliers</a:t>
            </a:r>
          </a:p>
        </p:txBody>
      </p:sp>
      <p:sp>
        <p:nvSpPr>
          <p:cNvPr id="35" name="Title 19">
            <a:extLst>
              <a:ext uri="{FF2B5EF4-FFF2-40B4-BE49-F238E27FC236}">
                <a16:creationId xmlns:a16="http://schemas.microsoft.com/office/drawing/2014/main" id="{CB6F2E9F-9BC0-9635-690B-A26D3B68C48F}"/>
              </a:ext>
            </a:extLst>
          </p:cNvPr>
          <p:cNvSpPr txBox="1">
            <a:spLocks/>
          </p:cNvSpPr>
          <p:nvPr/>
        </p:nvSpPr>
        <p:spPr>
          <a:xfrm>
            <a:off x="1267968" y="7010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Dataset - 02</a:t>
            </a:r>
          </a:p>
        </p:txBody>
      </p:sp>
      <p:sp>
        <p:nvSpPr>
          <p:cNvPr id="4" name="Title 19">
            <a:extLst>
              <a:ext uri="{FF2B5EF4-FFF2-40B4-BE49-F238E27FC236}">
                <a16:creationId xmlns:a16="http://schemas.microsoft.com/office/drawing/2014/main" id="{B1ECEC1C-9595-1307-1856-F46318D385BA}"/>
              </a:ext>
            </a:extLst>
          </p:cNvPr>
          <p:cNvSpPr txBox="1">
            <a:spLocks/>
          </p:cNvSpPr>
          <p:nvPr/>
        </p:nvSpPr>
        <p:spPr>
          <a:xfrm>
            <a:off x="559744" y="5172895"/>
            <a:ext cx="2985967" cy="78492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285750" indent="-285750">
              <a:buFont typeface="Arial" panose="020B0604020202020204" pitchFamily="34" charset="0"/>
              <a:buChar char="•"/>
            </a:pPr>
            <a:r>
              <a:rPr lang="en-US" sz="1400" dirty="0"/>
              <a:t>Some Outliers were present in the WEIGHT feature</a:t>
            </a:r>
          </a:p>
          <a:p>
            <a:pPr marL="285750" indent="-285750">
              <a:buFont typeface="Arial" panose="020B0604020202020204" pitchFamily="34" charset="0"/>
              <a:buChar char="•"/>
            </a:pPr>
            <a:r>
              <a:rPr lang="en-US" sz="1400" dirty="0"/>
              <a:t>As there were very less values thus were discarded</a:t>
            </a:r>
          </a:p>
        </p:txBody>
      </p:sp>
      <p:pic>
        <p:nvPicPr>
          <p:cNvPr id="5" name="Picture 4">
            <a:extLst>
              <a:ext uri="{FF2B5EF4-FFF2-40B4-BE49-F238E27FC236}">
                <a16:creationId xmlns:a16="http://schemas.microsoft.com/office/drawing/2014/main" id="{32D2091F-554A-BA6A-7097-AE53AF562AA9}"/>
              </a:ext>
            </a:extLst>
          </p:cNvPr>
          <p:cNvPicPr>
            <a:picLocks noChangeAspect="1"/>
          </p:cNvPicPr>
          <p:nvPr/>
        </p:nvPicPr>
        <p:blipFill>
          <a:blip r:embed="rId3"/>
          <a:stretch>
            <a:fillRect/>
          </a:stretch>
        </p:blipFill>
        <p:spPr>
          <a:xfrm>
            <a:off x="559744" y="2427533"/>
            <a:ext cx="2005573" cy="2590910"/>
          </a:xfrm>
          <a:prstGeom prst="rect">
            <a:avLst/>
          </a:prstGeom>
        </p:spPr>
      </p:pic>
      <p:sp>
        <p:nvSpPr>
          <p:cNvPr id="13" name="Title 19">
            <a:extLst>
              <a:ext uri="{FF2B5EF4-FFF2-40B4-BE49-F238E27FC236}">
                <a16:creationId xmlns:a16="http://schemas.microsoft.com/office/drawing/2014/main" id="{439AF060-902B-80AE-B570-57C167B53665}"/>
              </a:ext>
            </a:extLst>
          </p:cNvPr>
          <p:cNvSpPr txBox="1">
            <a:spLocks/>
          </p:cNvSpPr>
          <p:nvPr/>
        </p:nvSpPr>
        <p:spPr>
          <a:xfrm>
            <a:off x="4360506" y="2061774"/>
            <a:ext cx="1991526" cy="36575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1400" dirty="0"/>
              <a:t>D) Features on which  </a:t>
            </a:r>
          </a:p>
          <a:p>
            <a:r>
              <a:rPr lang="en-US" sz="1400" dirty="0"/>
              <a:t>      Premium Depends</a:t>
            </a:r>
          </a:p>
        </p:txBody>
      </p:sp>
      <p:pic>
        <p:nvPicPr>
          <p:cNvPr id="15" name="Picture 14">
            <a:extLst>
              <a:ext uri="{FF2B5EF4-FFF2-40B4-BE49-F238E27FC236}">
                <a16:creationId xmlns:a16="http://schemas.microsoft.com/office/drawing/2014/main" id="{E6793D0A-4C22-F91C-EC67-AC2BFFAE0FD5}"/>
              </a:ext>
            </a:extLst>
          </p:cNvPr>
          <p:cNvPicPr>
            <a:picLocks noChangeAspect="1"/>
          </p:cNvPicPr>
          <p:nvPr/>
        </p:nvPicPr>
        <p:blipFill>
          <a:blip r:embed="rId4"/>
          <a:stretch>
            <a:fillRect/>
          </a:stretch>
        </p:blipFill>
        <p:spPr>
          <a:xfrm>
            <a:off x="4189444" y="2514031"/>
            <a:ext cx="5346441" cy="4178827"/>
          </a:xfrm>
          <a:prstGeom prst="rect">
            <a:avLst/>
          </a:prstGeom>
        </p:spPr>
      </p:pic>
      <p:sp>
        <p:nvSpPr>
          <p:cNvPr id="16" name="Title 19">
            <a:extLst>
              <a:ext uri="{FF2B5EF4-FFF2-40B4-BE49-F238E27FC236}">
                <a16:creationId xmlns:a16="http://schemas.microsoft.com/office/drawing/2014/main" id="{60E4CCD6-3EC3-1545-DBF4-562098DE7032}"/>
              </a:ext>
            </a:extLst>
          </p:cNvPr>
          <p:cNvSpPr txBox="1">
            <a:spLocks/>
          </p:cNvSpPr>
          <p:nvPr/>
        </p:nvSpPr>
        <p:spPr>
          <a:xfrm>
            <a:off x="9896670" y="2978117"/>
            <a:ext cx="1991526" cy="1901793"/>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1400" dirty="0"/>
              <a:t>Premium is highly dependent on :</a:t>
            </a:r>
          </a:p>
          <a:p>
            <a:pPr marL="171450" indent="-171450">
              <a:buFont typeface="Arial" panose="020B0604020202020204" pitchFamily="34" charset="0"/>
              <a:buChar char="•"/>
            </a:pPr>
            <a:r>
              <a:rPr lang="en-US" sz="1200" dirty="0"/>
              <a:t>Age</a:t>
            </a:r>
          </a:p>
          <a:p>
            <a:pPr marL="171450" indent="-171450">
              <a:buFont typeface="Arial" panose="020B0604020202020204" pitchFamily="34" charset="0"/>
              <a:buChar char="•"/>
            </a:pPr>
            <a:r>
              <a:rPr lang="en-US" sz="1200" dirty="0"/>
              <a:t>Blood Pressure Problems</a:t>
            </a:r>
          </a:p>
          <a:p>
            <a:pPr marL="171450" indent="-171450">
              <a:buFont typeface="Arial" panose="020B0604020202020204" pitchFamily="34" charset="0"/>
              <a:buChar char="•"/>
            </a:pPr>
            <a:r>
              <a:rPr lang="en-US" sz="1200" dirty="0"/>
              <a:t>Any Transplants</a:t>
            </a:r>
          </a:p>
          <a:p>
            <a:pPr marL="171450" indent="-171450">
              <a:buFont typeface="Arial" panose="020B0604020202020204" pitchFamily="34" charset="0"/>
              <a:buChar char="•"/>
            </a:pPr>
            <a:r>
              <a:rPr lang="en-US" sz="1200" dirty="0"/>
              <a:t>Any Chronic Disease</a:t>
            </a:r>
          </a:p>
          <a:p>
            <a:pPr marL="171450" indent="-171450">
              <a:buFont typeface="Arial" panose="020B0604020202020204" pitchFamily="34" charset="0"/>
              <a:buChar char="•"/>
            </a:pPr>
            <a:r>
              <a:rPr lang="en-US" sz="1200" dirty="0"/>
              <a:t>Weight</a:t>
            </a:r>
          </a:p>
          <a:p>
            <a:pPr marL="171450" indent="-171450">
              <a:buFont typeface="Arial" panose="020B0604020202020204" pitchFamily="34" charset="0"/>
              <a:buChar char="•"/>
            </a:pPr>
            <a:r>
              <a:rPr lang="en-US" sz="1200" dirty="0"/>
              <a:t>No. Of major Surgeries</a:t>
            </a:r>
          </a:p>
        </p:txBody>
      </p:sp>
    </p:spTree>
    <p:extLst>
      <p:ext uri="{BB962C8B-B14F-4D97-AF65-F5344CB8AC3E}">
        <p14:creationId xmlns:p14="http://schemas.microsoft.com/office/powerpoint/2010/main" val="204555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9">
            <a:extLst>
              <a:ext uri="{FF2B5EF4-FFF2-40B4-BE49-F238E27FC236}">
                <a16:creationId xmlns:a16="http://schemas.microsoft.com/office/drawing/2014/main" id="{CB6F2E9F-9BC0-9635-690B-A26D3B68C48F}"/>
              </a:ext>
            </a:extLst>
          </p:cNvPr>
          <p:cNvSpPr txBox="1">
            <a:spLocks/>
          </p:cNvSpPr>
          <p:nvPr/>
        </p:nvSpPr>
        <p:spPr>
          <a:xfrm>
            <a:off x="1267968" y="7010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Dataset – 02</a:t>
            </a:r>
          </a:p>
        </p:txBody>
      </p:sp>
      <p:pic>
        <p:nvPicPr>
          <p:cNvPr id="7" name="Picture 6">
            <a:extLst>
              <a:ext uri="{FF2B5EF4-FFF2-40B4-BE49-F238E27FC236}">
                <a16:creationId xmlns:a16="http://schemas.microsoft.com/office/drawing/2014/main" id="{D40ADE7C-A89C-B11F-BCB9-074B869C8659}"/>
              </a:ext>
            </a:extLst>
          </p:cNvPr>
          <p:cNvPicPr>
            <a:picLocks noChangeAspect="1"/>
          </p:cNvPicPr>
          <p:nvPr/>
        </p:nvPicPr>
        <p:blipFill rotWithShape="1">
          <a:blip r:embed="rId3"/>
          <a:srcRect l="-3166" t="-1067" r="-726" b="33378"/>
          <a:stretch/>
        </p:blipFill>
        <p:spPr>
          <a:xfrm>
            <a:off x="131187" y="2463588"/>
            <a:ext cx="8635061" cy="3952169"/>
          </a:xfrm>
          <a:prstGeom prst="rect">
            <a:avLst/>
          </a:prstGeom>
        </p:spPr>
      </p:pic>
      <p:sp>
        <p:nvSpPr>
          <p:cNvPr id="9" name="Title 19">
            <a:extLst>
              <a:ext uri="{FF2B5EF4-FFF2-40B4-BE49-F238E27FC236}">
                <a16:creationId xmlns:a16="http://schemas.microsoft.com/office/drawing/2014/main" id="{1B6DEC1F-704D-7756-D1F9-2E7341E45907}"/>
              </a:ext>
            </a:extLst>
          </p:cNvPr>
          <p:cNvSpPr txBox="1">
            <a:spLocks/>
          </p:cNvSpPr>
          <p:nvPr/>
        </p:nvSpPr>
        <p:spPr>
          <a:xfrm>
            <a:off x="498191" y="2052569"/>
            <a:ext cx="2784755" cy="36575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1400" dirty="0"/>
              <a:t>D) Analyzing (features , Premium)</a:t>
            </a:r>
          </a:p>
        </p:txBody>
      </p:sp>
      <p:pic>
        <p:nvPicPr>
          <p:cNvPr id="12" name="Picture 11">
            <a:extLst>
              <a:ext uri="{FF2B5EF4-FFF2-40B4-BE49-F238E27FC236}">
                <a16:creationId xmlns:a16="http://schemas.microsoft.com/office/drawing/2014/main" id="{F2B28CAC-C52A-F08B-75D9-0475C294FF21}"/>
              </a:ext>
            </a:extLst>
          </p:cNvPr>
          <p:cNvPicPr>
            <a:picLocks noChangeAspect="1"/>
          </p:cNvPicPr>
          <p:nvPr/>
        </p:nvPicPr>
        <p:blipFill rotWithShape="1">
          <a:blip r:embed="rId4"/>
          <a:srcRect t="3458"/>
          <a:stretch/>
        </p:blipFill>
        <p:spPr>
          <a:xfrm>
            <a:off x="8971521" y="2547257"/>
            <a:ext cx="2811400" cy="2000920"/>
          </a:xfrm>
          <a:prstGeom prst="rect">
            <a:avLst/>
          </a:prstGeom>
        </p:spPr>
      </p:pic>
    </p:spTree>
    <p:extLst>
      <p:ext uri="{BB962C8B-B14F-4D97-AF65-F5344CB8AC3E}">
        <p14:creationId xmlns:p14="http://schemas.microsoft.com/office/powerpoint/2010/main" val="1074180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a:xfrm>
            <a:off x="628760" y="2257792"/>
            <a:ext cx="1991526" cy="365759"/>
          </a:xfrm>
        </p:spPr>
        <p:txBody>
          <a:bodyPr>
            <a:normAutofit fontScale="90000"/>
          </a:bodyPr>
          <a:lstStyle/>
          <a:p>
            <a:r>
              <a:rPr lang="en-US" sz="1400" dirty="0"/>
              <a:t>A) Checking Null Values</a:t>
            </a:r>
          </a:p>
        </p:txBody>
      </p:sp>
      <p:sp>
        <p:nvSpPr>
          <p:cNvPr id="35" name="Title 19">
            <a:extLst>
              <a:ext uri="{FF2B5EF4-FFF2-40B4-BE49-F238E27FC236}">
                <a16:creationId xmlns:a16="http://schemas.microsoft.com/office/drawing/2014/main" id="{CB6F2E9F-9BC0-9635-690B-A26D3B68C48F}"/>
              </a:ext>
            </a:extLst>
          </p:cNvPr>
          <p:cNvSpPr txBox="1">
            <a:spLocks/>
          </p:cNvSpPr>
          <p:nvPr/>
        </p:nvSpPr>
        <p:spPr>
          <a:xfrm>
            <a:off x="1267968" y="7010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Dataset - 03</a:t>
            </a:r>
          </a:p>
        </p:txBody>
      </p:sp>
      <p:sp>
        <p:nvSpPr>
          <p:cNvPr id="37" name="Title 19">
            <a:extLst>
              <a:ext uri="{FF2B5EF4-FFF2-40B4-BE49-F238E27FC236}">
                <a16:creationId xmlns:a16="http://schemas.microsoft.com/office/drawing/2014/main" id="{59778E85-FE7F-1FBF-635B-BAE56F443341}"/>
              </a:ext>
            </a:extLst>
          </p:cNvPr>
          <p:cNvSpPr txBox="1">
            <a:spLocks/>
          </p:cNvSpPr>
          <p:nvPr/>
        </p:nvSpPr>
        <p:spPr>
          <a:xfrm>
            <a:off x="5853880" y="2212764"/>
            <a:ext cx="2475224" cy="36575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1400" dirty="0"/>
              <a:t>B) Checking Imbalanced Data</a:t>
            </a:r>
          </a:p>
        </p:txBody>
      </p:sp>
      <p:sp>
        <p:nvSpPr>
          <p:cNvPr id="43" name="TextBox 42">
            <a:extLst>
              <a:ext uri="{FF2B5EF4-FFF2-40B4-BE49-F238E27FC236}">
                <a16:creationId xmlns:a16="http://schemas.microsoft.com/office/drawing/2014/main" id="{4DF3ABBD-DFB7-A4DD-5109-D9C93ED1C878}"/>
              </a:ext>
            </a:extLst>
          </p:cNvPr>
          <p:cNvSpPr txBox="1"/>
          <p:nvPr/>
        </p:nvSpPr>
        <p:spPr>
          <a:xfrm>
            <a:off x="5201412" y="5218025"/>
            <a:ext cx="5803639" cy="276999"/>
          </a:xfrm>
          <a:prstGeom prst="rect">
            <a:avLst/>
          </a:prstGeom>
          <a:noFill/>
        </p:spPr>
        <p:txBody>
          <a:bodyPr wrap="square">
            <a:spAutoFit/>
          </a:bodyPr>
          <a:lstStyle/>
          <a:p>
            <a:pPr algn="l"/>
            <a:r>
              <a:rPr lang="en-IN" sz="1200" b="1" i="0" dirty="0">
                <a:effectLst/>
                <a:latin typeface="system-ui"/>
              </a:rPr>
              <a:t>We can see that the given features are fairly balance</a:t>
            </a:r>
            <a:r>
              <a:rPr lang="en-US" sz="1200" b="1" i="0" dirty="0">
                <a:effectLst/>
                <a:latin typeface="system-ui"/>
              </a:rPr>
              <a:t>d</a:t>
            </a:r>
            <a:endParaRPr lang="en-IN" sz="1200" b="1" i="0" dirty="0">
              <a:effectLst/>
              <a:latin typeface="system-ui"/>
            </a:endParaRPr>
          </a:p>
        </p:txBody>
      </p:sp>
      <p:pic>
        <p:nvPicPr>
          <p:cNvPr id="49" name="Picture 48">
            <a:extLst>
              <a:ext uri="{FF2B5EF4-FFF2-40B4-BE49-F238E27FC236}">
                <a16:creationId xmlns:a16="http://schemas.microsoft.com/office/drawing/2014/main" id="{D3F5D65B-5286-9301-D1F4-A1D123C8F9DA}"/>
              </a:ext>
            </a:extLst>
          </p:cNvPr>
          <p:cNvPicPr>
            <a:picLocks noChangeAspect="1"/>
          </p:cNvPicPr>
          <p:nvPr/>
        </p:nvPicPr>
        <p:blipFill>
          <a:blip r:embed="rId3"/>
          <a:stretch>
            <a:fillRect/>
          </a:stretch>
        </p:blipFill>
        <p:spPr>
          <a:xfrm>
            <a:off x="915801" y="2623551"/>
            <a:ext cx="1417443" cy="251482"/>
          </a:xfrm>
          <a:prstGeom prst="rect">
            <a:avLst/>
          </a:prstGeom>
        </p:spPr>
      </p:pic>
      <p:pic>
        <p:nvPicPr>
          <p:cNvPr id="4" name="Picture 3">
            <a:extLst>
              <a:ext uri="{FF2B5EF4-FFF2-40B4-BE49-F238E27FC236}">
                <a16:creationId xmlns:a16="http://schemas.microsoft.com/office/drawing/2014/main" id="{ABC9388A-8515-BF3B-3A9B-861C425328DA}"/>
              </a:ext>
            </a:extLst>
          </p:cNvPr>
          <p:cNvPicPr>
            <a:picLocks noChangeAspect="1"/>
          </p:cNvPicPr>
          <p:nvPr/>
        </p:nvPicPr>
        <p:blipFill>
          <a:blip r:embed="rId4"/>
          <a:stretch>
            <a:fillRect/>
          </a:stretch>
        </p:blipFill>
        <p:spPr>
          <a:xfrm>
            <a:off x="915801" y="2969420"/>
            <a:ext cx="1493649" cy="2530059"/>
          </a:xfrm>
          <a:prstGeom prst="rect">
            <a:avLst/>
          </a:prstGeom>
        </p:spPr>
      </p:pic>
      <p:pic>
        <p:nvPicPr>
          <p:cNvPr id="6" name="Picture 5">
            <a:extLst>
              <a:ext uri="{FF2B5EF4-FFF2-40B4-BE49-F238E27FC236}">
                <a16:creationId xmlns:a16="http://schemas.microsoft.com/office/drawing/2014/main" id="{73EC3BB0-12CF-4815-20AD-9B3F49B318D3}"/>
              </a:ext>
            </a:extLst>
          </p:cNvPr>
          <p:cNvPicPr>
            <a:picLocks noChangeAspect="1"/>
          </p:cNvPicPr>
          <p:nvPr/>
        </p:nvPicPr>
        <p:blipFill rotWithShape="1">
          <a:blip r:embed="rId5"/>
          <a:srcRect t="5814" b="2922"/>
          <a:stretch/>
        </p:blipFill>
        <p:spPr>
          <a:xfrm>
            <a:off x="3275045" y="2752531"/>
            <a:ext cx="1978090" cy="2347871"/>
          </a:xfrm>
          <a:prstGeom prst="rect">
            <a:avLst/>
          </a:prstGeom>
        </p:spPr>
      </p:pic>
      <p:pic>
        <p:nvPicPr>
          <p:cNvPr id="10" name="Picture 9">
            <a:extLst>
              <a:ext uri="{FF2B5EF4-FFF2-40B4-BE49-F238E27FC236}">
                <a16:creationId xmlns:a16="http://schemas.microsoft.com/office/drawing/2014/main" id="{11BF8832-3A53-6FF4-D1AD-A5BE75E43610}"/>
              </a:ext>
            </a:extLst>
          </p:cNvPr>
          <p:cNvPicPr>
            <a:picLocks noChangeAspect="1"/>
          </p:cNvPicPr>
          <p:nvPr/>
        </p:nvPicPr>
        <p:blipFill>
          <a:blip r:embed="rId6"/>
          <a:stretch>
            <a:fillRect/>
          </a:stretch>
        </p:blipFill>
        <p:spPr>
          <a:xfrm>
            <a:off x="5228860" y="2910671"/>
            <a:ext cx="1704938" cy="2096236"/>
          </a:xfrm>
          <a:prstGeom prst="rect">
            <a:avLst/>
          </a:prstGeom>
        </p:spPr>
      </p:pic>
      <p:pic>
        <p:nvPicPr>
          <p:cNvPr id="14" name="Picture 13">
            <a:extLst>
              <a:ext uri="{FF2B5EF4-FFF2-40B4-BE49-F238E27FC236}">
                <a16:creationId xmlns:a16="http://schemas.microsoft.com/office/drawing/2014/main" id="{765167D2-C220-8533-2FC3-C3C01E7955D3}"/>
              </a:ext>
            </a:extLst>
          </p:cNvPr>
          <p:cNvPicPr>
            <a:picLocks noChangeAspect="1"/>
          </p:cNvPicPr>
          <p:nvPr/>
        </p:nvPicPr>
        <p:blipFill>
          <a:blip r:embed="rId7"/>
          <a:stretch>
            <a:fillRect/>
          </a:stretch>
        </p:blipFill>
        <p:spPr>
          <a:xfrm>
            <a:off x="6957447" y="3035566"/>
            <a:ext cx="1580063" cy="1942701"/>
          </a:xfrm>
          <a:prstGeom prst="rect">
            <a:avLst/>
          </a:prstGeom>
        </p:spPr>
      </p:pic>
      <p:pic>
        <p:nvPicPr>
          <p:cNvPr id="17" name="Picture 16">
            <a:extLst>
              <a:ext uri="{FF2B5EF4-FFF2-40B4-BE49-F238E27FC236}">
                <a16:creationId xmlns:a16="http://schemas.microsoft.com/office/drawing/2014/main" id="{039EF581-ABE2-2D42-5DE3-9E04625AAA23}"/>
              </a:ext>
            </a:extLst>
          </p:cNvPr>
          <p:cNvPicPr>
            <a:picLocks noChangeAspect="1"/>
          </p:cNvPicPr>
          <p:nvPr/>
        </p:nvPicPr>
        <p:blipFill>
          <a:blip r:embed="rId8"/>
          <a:stretch>
            <a:fillRect/>
          </a:stretch>
        </p:blipFill>
        <p:spPr>
          <a:xfrm>
            <a:off x="8537510" y="3011252"/>
            <a:ext cx="1619613" cy="1991328"/>
          </a:xfrm>
          <a:prstGeom prst="rect">
            <a:avLst/>
          </a:prstGeom>
        </p:spPr>
      </p:pic>
      <p:pic>
        <p:nvPicPr>
          <p:cNvPr id="19" name="Picture 18">
            <a:extLst>
              <a:ext uri="{FF2B5EF4-FFF2-40B4-BE49-F238E27FC236}">
                <a16:creationId xmlns:a16="http://schemas.microsoft.com/office/drawing/2014/main" id="{76F67DA1-E555-7E79-ED47-BBEA489EEEAA}"/>
              </a:ext>
            </a:extLst>
          </p:cNvPr>
          <p:cNvPicPr>
            <a:picLocks noChangeAspect="1"/>
          </p:cNvPicPr>
          <p:nvPr/>
        </p:nvPicPr>
        <p:blipFill>
          <a:blip r:embed="rId9"/>
          <a:stretch>
            <a:fillRect/>
          </a:stretch>
        </p:blipFill>
        <p:spPr>
          <a:xfrm>
            <a:off x="10234074" y="2965831"/>
            <a:ext cx="1704938" cy="2096236"/>
          </a:xfrm>
          <a:prstGeom prst="rect">
            <a:avLst/>
          </a:prstGeom>
        </p:spPr>
      </p:pic>
    </p:spTree>
    <p:extLst>
      <p:ext uri="{BB962C8B-B14F-4D97-AF65-F5344CB8AC3E}">
        <p14:creationId xmlns:p14="http://schemas.microsoft.com/office/powerpoint/2010/main" val="3612316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a:xfrm>
            <a:off x="477849" y="1971195"/>
            <a:ext cx="1991526" cy="365759"/>
          </a:xfrm>
        </p:spPr>
        <p:txBody>
          <a:bodyPr>
            <a:normAutofit/>
          </a:bodyPr>
          <a:lstStyle/>
          <a:p>
            <a:r>
              <a:rPr lang="en-US" sz="1400" dirty="0"/>
              <a:t>C) Finding Outliers</a:t>
            </a:r>
          </a:p>
        </p:txBody>
      </p:sp>
      <p:sp>
        <p:nvSpPr>
          <p:cNvPr id="35" name="Title 19">
            <a:extLst>
              <a:ext uri="{FF2B5EF4-FFF2-40B4-BE49-F238E27FC236}">
                <a16:creationId xmlns:a16="http://schemas.microsoft.com/office/drawing/2014/main" id="{CB6F2E9F-9BC0-9635-690B-A26D3B68C48F}"/>
              </a:ext>
            </a:extLst>
          </p:cNvPr>
          <p:cNvSpPr txBox="1">
            <a:spLocks/>
          </p:cNvSpPr>
          <p:nvPr/>
        </p:nvSpPr>
        <p:spPr>
          <a:xfrm>
            <a:off x="1267968" y="7010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Dataset - 03</a:t>
            </a:r>
          </a:p>
        </p:txBody>
      </p:sp>
      <p:sp>
        <p:nvSpPr>
          <p:cNvPr id="13" name="Title 19">
            <a:extLst>
              <a:ext uri="{FF2B5EF4-FFF2-40B4-BE49-F238E27FC236}">
                <a16:creationId xmlns:a16="http://schemas.microsoft.com/office/drawing/2014/main" id="{439AF060-902B-80AE-B570-57C167B53665}"/>
              </a:ext>
            </a:extLst>
          </p:cNvPr>
          <p:cNvSpPr txBox="1">
            <a:spLocks/>
          </p:cNvSpPr>
          <p:nvPr/>
        </p:nvSpPr>
        <p:spPr>
          <a:xfrm>
            <a:off x="4556449" y="2022476"/>
            <a:ext cx="1991526" cy="36575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1400" dirty="0"/>
              <a:t>D) Features on which  </a:t>
            </a:r>
          </a:p>
          <a:p>
            <a:r>
              <a:rPr lang="en-US" sz="1400" dirty="0"/>
              <a:t>      Premium Depends</a:t>
            </a:r>
          </a:p>
        </p:txBody>
      </p:sp>
      <p:sp>
        <p:nvSpPr>
          <p:cNvPr id="16" name="Title 19">
            <a:extLst>
              <a:ext uri="{FF2B5EF4-FFF2-40B4-BE49-F238E27FC236}">
                <a16:creationId xmlns:a16="http://schemas.microsoft.com/office/drawing/2014/main" id="{60E4CCD6-3EC3-1545-DBF4-562098DE7032}"/>
              </a:ext>
            </a:extLst>
          </p:cNvPr>
          <p:cNvSpPr txBox="1">
            <a:spLocks/>
          </p:cNvSpPr>
          <p:nvPr/>
        </p:nvSpPr>
        <p:spPr>
          <a:xfrm>
            <a:off x="9838073" y="3075592"/>
            <a:ext cx="1991526" cy="2317502"/>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1400" dirty="0"/>
              <a:t>Premium is highly dependent on :</a:t>
            </a:r>
          </a:p>
          <a:p>
            <a:pPr marL="171450" indent="-171450">
              <a:buFont typeface="Arial" panose="020B0604020202020204" pitchFamily="34" charset="0"/>
              <a:buChar char="•"/>
            </a:pPr>
            <a:r>
              <a:rPr lang="en-US" sz="1200" dirty="0"/>
              <a:t>Age</a:t>
            </a:r>
          </a:p>
          <a:p>
            <a:pPr marL="171450" indent="-171450">
              <a:buFont typeface="Arial" panose="020B0604020202020204" pitchFamily="34" charset="0"/>
              <a:buChar char="•"/>
            </a:pPr>
            <a:r>
              <a:rPr lang="en-US" sz="1200" dirty="0"/>
              <a:t>Health Status</a:t>
            </a:r>
          </a:p>
          <a:p>
            <a:pPr marL="171450" indent="-171450">
              <a:buFont typeface="Arial" panose="020B0604020202020204" pitchFamily="34" charset="0"/>
              <a:buChar char="•"/>
            </a:pPr>
            <a:r>
              <a:rPr lang="en-US" sz="1200" dirty="0"/>
              <a:t>Smoker</a:t>
            </a:r>
          </a:p>
          <a:p>
            <a:pPr marL="171450" indent="-171450">
              <a:buFont typeface="Arial" panose="020B0604020202020204" pitchFamily="34" charset="0"/>
              <a:buChar char="•"/>
            </a:pPr>
            <a:r>
              <a:rPr lang="en-US" sz="1200" dirty="0"/>
              <a:t>Chronic Conditions</a:t>
            </a:r>
          </a:p>
          <a:p>
            <a:pPr marL="171450" indent="-171450">
              <a:buFont typeface="Arial" panose="020B0604020202020204" pitchFamily="34" charset="0"/>
              <a:buChar char="•"/>
            </a:pPr>
            <a:r>
              <a:rPr lang="en-US" sz="1200" dirty="0"/>
              <a:t>BMI</a:t>
            </a:r>
          </a:p>
          <a:p>
            <a:pPr marL="171450" indent="-171450">
              <a:buFont typeface="Arial" panose="020B0604020202020204" pitchFamily="34" charset="0"/>
              <a:buChar char="•"/>
            </a:pPr>
            <a:r>
              <a:rPr lang="en-US" sz="1200" dirty="0"/>
              <a:t>Family History</a:t>
            </a:r>
          </a:p>
          <a:p>
            <a:pPr marL="171450" indent="-171450">
              <a:buFont typeface="Arial" panose="020B0604020202020204" pitchFamily="34" charset="0"/>
              <a:buChar char="•"/>
            </a:pPr>
            <a:r>
              <a:rPr lang="en-US" sz="1200" dirty="0"/>
              <a:t>Previous Claims</a:t>
            </a:r>
          </a:p>
          <a:p>
            <a:pPr marL="171450" indent="-171450">
              <a:buFont typeface="Arial" panose="020B0604020202020204" pitchFamily="34" charset="0"/>
              <a:buChar char="•"/>
            </a:pPr>
            <a:r>
              <a:rPr lang="en-US" sz="1200" dirty="0"/>
              <a:t>Daily Average Steps</a:t>
            </a:r>
          </a:p>
          <a:p>
            <a:pPr marL="171450" indent="-171450">
              <a:buFont typeface="Arial" panose="020B0604020202020204" pitchFamily="34" charset="0"/>
              <a:buChar char="•"/>
            </a:pPr>
            <a:r>
              <a:rPr lang="en-US" sz="1200" dirty="0"/>
              <a:t>Alcohol Consumption</a:t>
            </a:r>
          </a:p>
        </p:txBody>
      </p:sp>
      <p:pic>
        <p:nvPicPr>
          <p:cNvPr id="3" name="Picture 2">
            <a:extLst>
              <a:ext uri="{FF2B5EF4-FFF2-40B4-BE49-F238E27FC236}">
                <a16:creationId xmlns:a16="http://schemas.microsoft.com/office/drawing/2014/main" id="{21911769-49FD-3BF4-F686-9F5CC59C888E}"/>
              </a:ext>
            </a:extLst>
          </p:cNvPr>
          <p:cNvPicPr>
            <a:picLocks noChangeAspect="1"/>
          </p:cNvPicPr>
          <p:nvPr/>
        </p:nvPicPr>
        <p:blipFill rotWithShape="1">
          <a:blip r:embed="rId3"/>
          <a:srcRect l="50320" r="776"/>
          <a:stretch/>
        </p:blipFill>
        <p:spPr>
          <a:xfrm>
            <a:off x="557691" y="2336953"/>
            <a:ext cx="3005518" cy="2185711"/>
          </a:xfrm>
          <a:prstGeom prst="rect">
            <a:avLst/>
          </a:prstGeom>
        </p:spPr>
      </p:pic>
      <p:pic>
        <p:nvPicPr>
          <p:cNvPr id="7" name="Picture 6">
            <a:extLst>
              <a:ext uri="{FF2B5EF4-FFF2-40B4-BE49-F238E27FC236}">
                <a16:creationId xmlns:a16="http://schemas.microsoft.com/office/drawing/2014/main" id="{8ED15AB4-1B52-12FE-8E08-D125E4021D41}"/>
              </a:ext>
            </a:extLst>
          </p:cNvPr>
          <p:cNvPicPr>
            <a:picLocks noChangeAspect="1"/>
          </p:cNvPicPr>
          <p:nvPr/>
        </p:nvPicPr>
        <p:blipFill>
          <a:blip r:embed="rId4"/>
          <a:stretch>
            <a:fillRect/>
          </a:stretch>
        </p:blipFill>
        <p:spPr>
          <a:xfrm>
            <a:off x="581543" y="4551608"/>
            <a:ext cx="3005517" cy="2141249"/>
          </a:xfrm>
          <a:prstGeom prst="rect">
            <a:avLst/>
          </a:prstGeom>
        </p:spPr>
      </p:pic>
      <p:pic>
        <p:nvPicPr>
          <p:cNvPr id="9" name="Picture 8">
            <a:extLst>
              <a:ext uri="{FF2B5EF4-FFF2-40B4-BE49-F238E27FC236}">
                <a16:creationId xmlns:a16="http://schemas.microsoft.com/office/drawing/2014/main" id="{AF924E3A-DC3D-1545-4C26-752545760D30}"/>
              </a:ext>
            </a:extLst>
          </p:cNvPr>
          <p:cNvPicPr>
            <a:picLocks noChangeAspect="1"/>
          </p:cNvPicPr>
          <p:nvPr/>
        </p:nvPicPr>
        <p:blipFill>
          <a:blip r:embed="rId5"/>
          <a:stretch>
            <a:fillRect/>
          </a:stretch>
        </p:blipFill>
        <p:spPr>
          <a:xfrm>
            <a:off x="3952229" y="2336953"/>
            <a:ext cx="5667632" cy="4529621"/>
          </a:xfrm>
          <a:prstGeom prst="rect">
            <a:avLst/>
          </a:prstGeom>
        </p:spPr>
      </p:pic>
    </p:spTree>
    <p:extLst>
      <p:ext uri="{BB962C8B-B14F-4D97-AF65-F5344CB8AC3E}">
        <p14:creationId xmlns:p14="http://schemas.microsoft.com/office/powerpoint/2010/main" val="235258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a:xfrm>
            <a:off x="1078992" y="1938528"/>
            <a:ext cx="7003124" cy="2990088"/>
          </a:xfrm>
        </p:spPr>
        <p:txBody>
          <a:bodyPr/>
          <a:lstStyle/>
          <a:p>
            <a:r>
              <a:rPr lang="en-US" dirty="0"/>
              <a:t>Machine Learning Techniques</a:t>
            </a:r>
          </a:p>
        </p:txBody>
      </p:sp>
      <p:pic>
        <p:nvPicPr>
          <p:cNvPr id="2050" name="Picture 2" descr="Factors That Determine Your Health Insurance Premium">
            <a:extLst>
              <a:ext uri="{FF2B5EF4-FFF2-40B4-BE49-F238E27FC236}">
                <a16:creationId xmlns:a16="http://schemas.microsoft.com/office/drawing/2014/main" id="{78FB35BB-F790-220B-7A0B-224DAFD705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94" r="27319"/>
          <a:stretch/>
        </p:blipFill>
        <p:spPr bwMode="auto">
          <a:xfrm>
            <a:off x="8573729" y="1938528"/>
            <a:ext cx="2890684" cy="299008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812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p:txBody>
          <a:bodyPr/>
          <a:lstStyle/>
          <a:p>
            <a:r>
              <a:rPr lang="en-US" dirty="0"/>
              <a:t>Models</a:t>
            </a:r>
          </a:p>
        </p:txBody>
      </p:sp>
      <p:sp>
        <p:nvSpPr>
          <p:cNvPr id="6" name="Content Placeholder 2">
            <a:extLst>
              <a:ext uri="{FF2B5EF4-FFF2-40B4-BE49-F238E27FC236}">
                <a16:creationId xmlns:a16="http://schemas.microsoft.com/office/drawing/2014/main" id="{7D1F27D5-084D-1F26-930C-B9402F3AE34D}"/>
              </a:ext>
            </a:extLst>
          </p:cNvPr>
          <p:cNvSpPr>
            <a:spLocks noGrp="1"/>
          </p:cNvSpPr>
          <p:nvPr>
            <p:ph idx="1"/>
          </p:nvPr>
        </p:nvSpPr>
        <p:spPr>
          <a:xfrm>
            <a:off x="1115568" y="2213822"/>
            <a:ext cx="10388174" cy="4095538"/>
          </a:xfrm>
        </p:spPr>
        <p:txBody>
          <a:bodyPr>
            <a:no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Linear Regression</a:t>
            </a:r>
          </a:p>
          <a:p>
            <a:pPr lvl="1">
              <a:lnSpc>
                <a:spcPct val="100000"/>
              </a:lnSpc>
            </a:pPr>
            <a:r>
              <a:rPr lang="en-US" sz="1200" dirty="0">
                <a:latin typeface="Arial" panose="020B0604020202020204" pitchFamily="34" charset="0"/>
                <a:cs typeface="Arial" panose="020B0604020202020204" pitchFamily="34" charset="0"/>
              </a:rPr>
              <a:t>It is a Regression Algorithm.</a:t>
            </a:r>
          </a:p>
          <a:p>
            <a:pPr lvl="1">
              <a:lnSpc>
                <a:spcPct val="100000"/>
              </a:lnSpc>
            </a:pPr>
            <a:r>
              <a:rPr lang="en-US" sz="1200" dirty="0">
                <a:latin typeface="Arial" panose="020B0604020202020204" pitchFamily="34" charset="0"/>
                <a:cs typeface="Arial" panose="020B0604020202020204" pitchFamily="34" charset="0"/>
              </a:rPr>
              <a:t>It is a </a:t>
            </a:r>
            <a:r>
              <a:rPr lang="en-IN" sz="1200" b="0" i="0" dirty="0">
                <a:solidFill>
                  <a:srgbClr val="E2EEFF"/>
                </a:solidFill>
                <a:effectLst/>
                <a:latin typeface="Arial" panose="020B0604020202020204" pitchFamily="34" charset="0"/>
                <a:cs typeface="Arial" panose="020B0604020202020204" pitchFamily="34" charset="0"/>
              </a:rPr>
              <a:t> </a:t>
            </a:r>
            <a:r>
              <a:rPr lang="en-IN" sz="1200" b="0" i="0" dirty="0">
                <a:effectLst/>
                <a:latin typeface="Arial" panose="020B0604020202020204" pitchFamily="34" charset="0"/>
                <a:cs typeface="Arial" panose="020B0604020202020204" pitchFamily="34" charset="0"/>
              </a:rPr>
              <a:t>supervised Machine Learning model in which the model finds the best fit linear line between the independent and dependent variable</a:t>
            </a:r>
          </a:p>
          <a:p>
            <a:r>
              <a:rPr lang="en-US" sz="2000" dirty="0">
                <a:latin typeface="Arial" panose="020B0604020202020204" pitchFamily="34" charset="0"/>
                <a:cs typeface="Arial" panose="020B0604020202020204" pitchFamily="34" charset="0"/>
              </a:rPr>
              <a:t>Decision Tree</a:t>
            </a:r>
            <a:endParaRPr lang="en-US" sz="1200" dirty="0">
              <a:latin typeface="Arial" panose="020B0604020202020204" pitchFamily="34" charset="0"/>
              <a:cs typeface="Arial" panose="020B0604020202020204" pitchFamily="34" charset="0"/>
            </a:endParaRPr>
          </a:p>
          <a:p>
            <a:pPr lvl="1">
              <a:lnSpc>
                <a:spcPct val="100000"/>
              </a:lnSpc>
            </a:pPr>
            <a:r>
              <a:rPr lang="en-US" sz="1200" dirty="0">
                <a:latin typeface="Arial" panose="020B0604020202020204" pitchFamily="34" charset="0"/>
                <a:cs typeface="Arial" panose="020B0604020202020204" pitchFamily="34" charset="0"/>
              </a:rPr>
              <a:t>It can be </a:t>
            </a:r>
            <a:r>
              <a:rPr lang="en-IN" sz="1200" b="0" i="0" dirty="0">
                <a:effectLst/>
                <a:latin typeface="Arial" panose="020B0604020202020204" pitchFamily="34" charset="0"/>
                <a:cs typeface="Arial" panose="020B0604020202020204" pitchFamily="34" charset="0"/>
              </a:rPr>
              <a:t>utilized for both classification and regression tasks</a:t>
            </a:r>
          </a:p>
          <a:p>
            <a:pPr lvl="1">
              <a:lnSpc>
                <a:spcPct val="100000"/>
              </a:lnSpc>
            </a:pPr>
            <a:r>
              <a:rPr lang="en-IN" sz="1200" b="0" i="0" dirty="0">
                <a:effectLst/>
                <a:latin typeface="Arial" panose="020B0604020202020204" pitchFamily="34" charset="0"/>
                <a:cs typeface="Arial" panose="020B0604020202020204" pitchFamily="34" charset="0"/>
              </a:rPr>
              <a:t>A decision tree is a tree-like structure that represents a series of decisions and their possible consequences</a:t>
            </a: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Random Forest</a:t>
            </a:r>
          </a:p>
          <a:p>
            <a:pPr marL="742950" lvl="1" indent="-285750"/>
            <a:r>
              <a:rPr lang="en-IN" sz="1200" b="0" i="0" dirty="0">
                <a:effectLst/>
                <a:latin typeface="Arial" panose="020B0604020202020204" pitchFamily="34" charset="0"/>
                <a:cs typeface="Arial" panose="020B0604020202020204" pitchFamily="34" charset="0"/>
              </a:rPr>
              <a:t>It is also a classic example of a bagging approach as we use different subsets of data in each model to make predictions</a:t>
            </a:r>
          </a:p>
          <a:p>
            <a:pPr marL="742950" lvl="1" indent="-285750"/>
            <a:r>
              <a:rPr lang="en-IN" sz="1200" b="0" i="0" dirty="0">
                <a:effectLst/>
                <a:latin typeface="Arial" panose="020B0604020202020204" pitchFamily="34" charset="0"/>
                <a:cs typeface="Arial" panose="020B0604020202020204" pitchFamily="34" charset="0"/>
              </a:rPr>
              <a:t>It combines the output of multiple decision trees to reach a single result</a:t>
            </a:r>
            <a:r>
              <a:rPr lang="en-IN" sz="12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Gradient Boost</a:t>
            </a:r>
          </a:p>
          <a:p>
            <a:pPr marL="800100" lvl="1" indent="-342900">
              <a:lnSpc>
                <a:spcPct val="100000"/>
              </a:lnSpc>
              <a:spcAft>
                <a:spcPts val="800"/>
              </a:spcAft>
              <a:buSzPts val="1000"/>
              <a:buFont typeface="Symbol" panose="05050102010706020507" pitchFamily="18" charset="2"/>
              <a:buChar char=""/>
              <a:tabLst>
                <a:tab pos="457200" algn="l"/>
              </a:tabLst>
            </a:pPr>
            <a:r>
              <a:rPr lang="en-IN" sz="1200" dirty="0">
                <a:effectLst/>
                <a:latin typeface="Arial" panose="020B0604020202020204" pitchFamily="34" charset="0"/>
                <a:ea typeface="Times New Roman" panose="02020603050405020304" pitchFamily="18" charset="0"/>
                <a:cs typeface="Arial" panose="020B0604020202020204" pitchFamily="34" charset="0"/>
              </a:rPr>
              <a:t>Type: Supervised Learning, Regression (Ensemble)</a:t>
            </a:r>
          </a:p>
          <a:p>
            <a:pPr marL="800100" lvl="1" indent="-342900">
              <a:lnSpc>
                <a:spcPct val="100000"/>
              </a:lnSpc>
              <a:spcAft>
                <a:spcPts val="800"/>
              </a:spcAft>
              <a:buSzPts val="1000"/>
              <a:buFont typeface="Symbol" panose="05050102010706020507" pitchFamily="18" charset="2"/>
              <a:buChar char=""/>
              <a:tabLst>
                <a:tab pos="457200" algn="l"/>
              </a:tabLst>
            </a:pPr>
            <a:r>
              <a:rPr lang="en-IN" sz="1200" dirty="0">
                <a:effectLst/>
                <a:latin typeface="Arial" panose="020B0604020202020204" pitchFamily="34" charset="0"/>
                <a:ea typeface="Times New Roman" panose="02020603050405020304" pitchFamily="18" charset="0"/>
                <a:cs typeface="Arial" panose="020B0604020202020204" pitchFamily="34" charset="0"/>
              </a:rPr>
              <a:t>Applicability: Predicting numerical values using gradient boosting.</a:t>
            </a:r>
          </a:p>
          <a:p>
            <a:pPr marL="457200" lvl="1" indent="0">
              <a:buNone/>
            </a:pPr>
            <a:endParaRPr lang="en-I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4630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Metrics</a:t>
            </a:r>
          </a:p>
        </p:txBody>
      </p:sp>
      <p:sp>
        <p:nvSpPr>
          <p:cNvPr id="18" name="Content Placeholder 2">
            <a:extLst>
              <a:ext uri="{FF2B5EF4-FFF2-40B4-BE49-F238E27FC236}">
                <a16:creationId xmlns:a16="http://schemas.microsoft.com/office/drawing/2014/main" id="{2256EEA4-B8A0-2021-3B43-77D011A1B318}"/>
              </a:ext>
            </a:extLst>
          </p:cNvPr>
          <p:cNvSpPr txBox="1">
            <a:spLocks/>
          </p:cNvSpPr>
          <p:nvPr/>
        </p:nvSpPr>
        <p:spPr>
          <a:xfrm>
            <a:off x="895522" y="1215183"/>
            <a:ext cx="10388174" cy="4907901"/>
          </a:xfrm>
          <a:prstGeom prst="rect">
            <a:avLst/>
          </a:prstGeom>
        </p:spPr>
        <p:txBody>
          <a:bodyPr vert="horz" lIns="91440" tIns="45720" rIns="91440" bIns="45720" rtlCol="0" anchor="b">
            <a:no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cap="none" baseline="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Mean Absolute Error</a:t>
            </a:r>
          </a:p>
          <a:p>
            <a:pPr marL="742950" lvl="1" indent="-285750">
              <a:lnSpc>
                <a:spcPct val="100000"/>
              </a:lnSpc>
              <a:buFont typeface="Arial" panose="020B0604020202020204" pitchFamily="34" charset="0"/>
              <a:buChar char="•"/>
            </a:pPr>
            <a:r>
              <a:rPr lang="en-IN" sz="1400" b="0" i="0" dirty="0">
                <a:effectLst/>
                <a:latin typeface="Arial" panose="020B0604020202020204" pitchFamily="34" charset="0"/>
                <a:cs typeface="Arial" panose="020B0604020202020204" pitchFamily="34" charset="0"/>
              </a:rPr>
              <a:t>It is a measure of the average absolute differences between the observed and predicted values in a dataset, providing a simple and straightforward assessment of prediction accuracy.</a:t>
            </a:r>
            <a:endParaRPr lang="en-IN" sz="1400" b="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Mean Absolute Percentage Score</a:t>
            </a:r>
            <a:endParaRPr lang="en-US" sz="1200" dirty="0">
              <a:latin typeface="Arial" panose="020B0604020202020204" pitchFamily="34" charset="0"/>
              <a:cs typeface="Arial" panose="020B0604020202020204" pitchFamily="34" charset="0"/>
            </a:endParaRPr>
          </a:p>
          <a:p>
            <a:pPr marL="742950" lvl="1" indent="-285750">
              <a:lnSpc>
                <a:spcPct val="100000"/>
              </a:lnSpc>
              <a:buFont typeface="Arial" panose="020B0604020202020204" pitchFamily="34" charset="0"/>
              <a:buChar char="•"/>
            </a:pPr>
            <a:r>
              <a:rPr lang="en-IN" sz="1400" b="0" i="0" dirty="0">
                <a:effectLst/>
                <a:latin typeface="Arial" panose="020B0604020202020204" pitchFamily="34" charset="0"/>
                <a:cs typeface="Arial" panose="020B0604020202020204" pitchFamily="34" charset="0"/>
              </a:rPr>
              <a:t>It is a metric used to evaluate the accuracy of forecasts or predictions by measuring the average percentage difference between the actual and predicted value.</a:t>
            </a:r>
          </a:p>
          <a:p>
            <a:pPr marL="285750" indent="-285750">
              <a:lnSpc>
                <a:spcPct val="100000"/>
              </a:lnSpc>
              <a:buFont typeface="Arial" panose="020B0604020202020204" pitchFamily="34" charset="0"/>
              <a:buChar char="•"/>
            </a:pPr>
            <a:r>
              <a:rPr lang="en-US" sz="2000" dirty="0">
                <a:latin typeface="Arial" panose="020B0604020202020204" pitchFamily="34" charset="0"/>
                <a:cs typeface="Arial" panose="020B0604020202020204" pitchFamily="34" charset="0"/>
              </a:rPr>
              <a:t>R2 Score</a:t>
            </a:r>
          </a:p>
          <a:p>
            <a:pPr marL="742950" lvl="1" indent="-285750">
              <a:buFont typeface="Arial" panose="020B0604020202020204" pitchFamily="34" charset="0"/>
              <a:buChar char="•"/>
            </a:pPr>
            <a:r>
              <a:rPr lang="en-IN" sz="1400" b="0" i="0" dirty="0">
                <a:effectLst/>
                <a:latin typeface="Arial" panose="020B0604020202020204" pitchFamily="34" charset="0"/>
                <a:cs typeface="Arial" panose="020B0604020202020204" pitchFamily="34" charset="0"/>
              </a:rPr>
              <a:t>It is a statistical measure used to assess the goodness of fit of a regression model.</a:t>
            </a:r>
            <a:endParaRPr lang="en-IN" sz="1400" b="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Adjusted R2 Score</a:t>
            </a:r>
          </a:p>
          <a:p>
            <a:pPr marL="742950" lvl="1" indent="-285750">
              <a:buFont typeface="Arial" panose="020B0604020202020204" pitchFamily="34" charset="0"/>
              <a:buChar char="•"/>
            </a:pPr>
            <a:r>
              <a:rPr lang="en-IN" sz="1400" b="0" dirty="0">
                <a:latin typeface="Arial" panose="020B0604020202020204" pitchFamily="34" charset="0"/>
                <a:cs typeface="Arial" panose="020B0604020202020204" pitchFamily="34" charset="0"/>
              </a:rPr>
              <a:t>It </a:t>
            </a:r>
            <a:r>
              <a:rPr lang="en-IN" sz="1400" b="0" i="0" dirty="0">
                <a:effectLst/>
                <a:latin typeface="Arial" panose="020B0604020202020204" pitchFamily="34" charset="0"/>
                <a:cs typeface="Arial" panose="020B0604020202020204" pitchFamily="34" charset="0"/>
              </a:rPr>
              <a:t>is a modified version of the R-squared (R2) score in regression analysis</a:t>
            </a:r>
            <a:endParaRPr lang="en-IN" sz="1400" b="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IN" sz="1400" b="0" i="0" dirty="0">
                <a:effectLst/>
                <a:latin typeface="Arial" panose="020B0604020202020204" pitchFamily="34" charset="0"/>
                <a:cs typeface="Arial" panose="020B0604020202020204" pitchFamily="34" charset="0"/>
              </a:rPr>
              <a:t>Adjusted R2 adjusts R2 for model complexity, and a higher value indicates a better balance between model fit and simplicity.</a:t>
            </a:r>
            <a:endParaRPr lang="en-IN" sz="1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0665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a:xfrm>
            <a:off x="1078992" y="1938528"/>
            <a:ext cx="7003124" cy="2990088"/>
          </a:xfrm>
        </p:spPr>
        <p:txBody>
          <a:bodyPr/>
          <a:lstStyle/>
          <a:p>
            <a:r>
              <a:rPr lang="en-US" dirty="0"/>
              <a:t>Model Outputs</a:t>
            </a:r>
          </a:p>
        </p:txBody>
      </p:sp>
      <p:pic>
        <p:nvPicPr>
          <p:cNvPr id="2050" name="Picture 2" descr="Factors That Determine Your Health Insurance Premium">
            <a:extLst>
              <a:ext uri="{FF2B5EF4-FFF2-40B4-BE49-F238E27FC236}">
                <a16:creationId xmlns:a16="http://schemas.microsoft.com/office/drawing/2014/main" id="{78FB35BB-F790-220B-7A0B-224DAFD705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94" r="27319"/>
          <a:stretch/>
        </p:blipFill>
        <p:spPr bwMode="auto">
          <a:xfrm>
            <a:off x="8573729" y="1938528"/>
            <a:ext cx="2890684" cy="299008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924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A85B-2AC6-4E29-B074-AB92F8FA9BB1}"/>
              </a:ext>
            </a:extLst>
          </p:cNvPr>
          <p:cNvSpPr>
            <a:spLocks noGrp="1"/>
          </p:cNvSpPr>
          <p:nvPr>
            <p:ph type="title"/>
          </p:nvPr>
        </p:nvSpPr>
        <p:spPr/>
        <p:txBody>
          <a:bodyPr/>
          <a:lstStyle/>
          <a:p>
            <a:r>
              <a:rPr lang="en-US" sz="5200" dirty="0">
                <a:latin typeface="+mj-lt"/>
              </a:rPr>
              <a:t>Content</a:t>
            </a:r>
            <a:endParaRPr lang="en-US" dirty="0"/>
          </a:p>
        </p:txBody>
      </p:sp>
      <p:pic>
        <p:nvPicPr>
          <p:cNvPr id="11" name="Picture Placeholder 10" descr="team work hand gesture">
            <a:extLst>
              <a:ext uri="{FF2B5EF4-FFF2-40B4-BE49-F238E27FC236}">
                <a16:creationId xmlns:a16="http://schemas.microsoft.com/office/drawing/2014/main" id="{41749033-B92E-4E63-82DE-801849DA2B1E}"/>
              </a:ext>
            </a:extLst>
          </p:cNvPr>
          <p:cNvPicPr>
            <a:picLocks noGrp="1" noChangeAspect="1"/>
          </p:cNvPicPr>
          <p:nvPr>
            <p:ph type="pic" sz="quarter" idx="13"/>
          </p:nvPr>
        </p:nvPicPr>
        <p:blipFill rotWithShape="1">
          <a:blip r:embed="rId2"/>
          <a:srcRect l="16" r="16"/>
          <a:stretch/>
        </p:blipFill>
        <p:spPr/>
      </p:pic>
      <p:sp>
        <p:nvSpPr>
          <p:cNvPr id="3" name="Content Placeholder 2">
            <a:extLst>
              <a:ext uri="{FF2B5EF4-FFF2-40B4-BE49-F238E27FC236}">
                <a16:creationId xmlns:a16="http://schemas.microsoft.com/office/drawing/2014/main" id="{E32AB0EB-0819-41F4-99E9-C02FA0DAF66D}"/>
              </a:ext>
            </a:extLst>
          </p:cNvPr>
          <p:cNvSpPr>
            <a:spLocks noGrp="1"/>
          </p:cNvSpPr>
          <p:nvPr>
            <p:ph idx="1"/>
          </p:nvPr>
        </p:nvSpPr>
        <p:spPr>
          <a:xfrm>
            <a:off x="5084064" y="3087329"/>
            <a:ext cx="6272784" cy="3094015"/>
          </a:xfrm>
        </p:spPr>
        <p:txBody>
          <a:bodyPr>
            <a:normAutofit fontScale="92500" lnSpcReduction="10000"/>
          </a:bodyPr>
          <a:lstStyle/>
          <a:p>
            <a:pPr marL="342900" indent="-342900">
              <a:lnSpc>
                <a:spcPct val="110000"/>
              </a:lnSpc>
              <a:buFont typeface="+mj-lt"/>
              <a:buAutoNum type="arabicPeriod"/>
            </a:pPr>
            <a:r>
              <a:rPr lang="en-US" dirty="0"/>
              <a:t>Introduction</a:t>
            </a:r>
          </a:p>
          <a:p>
            <a:pPr marL="342900" indent="-342900">
              <a:lnSpc>
                <a:spcPct val="110000"/>
              </a:lnSpc>
              <a:buFont typeface="+mj-lt"/>
              <a:buAutoNum type="arabicPeriod"/>
            </a:pPr>
            <a:r>
              <a:rPr lang="en-US" sz="1800" dirty="0"/>
              <a:t>Motiv</a:t>
            </a:r>
            <a:r>
              <a:rPr lang="en-US" dirty="0"/>
              <a:t>ation</a:t>
            </a:r>
            <a:endParaRPr lang="en-US" sz="1800" dirty="0"/>
          </a:p>
          <a:p>
            <a:pPr marL="342900" indent="-342900">
              <a:buFont typeface="+mj-lt"/>
              <a:buAutoNum type="arabicPeriod"/>
            </a:pPr>
            <a:r>
              <a:rPr lang="en-US" dirty="0"/>
              <a:t>Objective</a:t>
            </a:r>
          </a:p>
          <a:p>
            <a:pPr marL="342900" indent="-342900">
              <a:buFont typeface="+mj-lt"/>
              <a:buAutoNum type="arabicPeriod"/>
            </a:pPr>
            <a:r>
              <a:rPr lang="en-US" dirty="0"/>
              <a:t>Datasets</a:t>
            </a:r>
          </a:p>
          <a:p>
            <a:pPr marL="342900" indent="-342900">
              <a:buFont typeface="+mj-lt"/>
              <a:buAutoNum type="arabicPeriod"/>
            </a:pPr>
            <a:r>
              <a:rPr lang="en-US" dirty="0"/>
              <a:t>Machine Learning Techniques</a:t>
            </a:r>
          </a:p>
          <a:p>
            <a:pPr marL="342900" indent="-342900">
              <a:buFont typeface="+mj-lt"/>
              <a:buAutoNum type="arabicPeriod"/>
            </a:pPr>
            <a:r>
              <a:rPr lang="en-US" dirty="0"/>
              <a:t>Model Outputs</a:t>
            </a:r>
          </a:p>
          <a:p>
            <a:pPr marL="342900" indent="-342900">
              <a:buFont typeface="+mj-lt"/>
              <a:buAutoNum type="arabicPeriod"/>
            </a:pPr>
            <a:r>
              <a:rPr lang="en-US" dirty="0"/>
              <a:t>Result Comparison</a:t>
            </a:r>
          </a:p>
          <a:p>
            <a:pPr marL="342900" indent="-342900">
              <a:buFont typeface="+mj-lt"/>
              <a:buAutoNum type="arabicPeriod"/>
            </a:pPr>
            <a:r>
              <a:rPr lang="en-US" dirty="0"/>
              <a:t>Conclusion</a:t>
            </a:r>
          </a:p>
          <a:p>
            <a:endParaRPr lang="en-US" dirty="0"/>
          </a:p>
        </p:txBody>
      </p:sp>
    </p:spTree>
    <p:extLst>
      <p:ext uri="{BB962C8B-B14F-4D97-AF65-F5344CB8AC3E}">
        <p14:creationId xmlns:p14="http://schemas.microsoft.com/office/powerpoint/2010/main" val="41678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6EA5-1EEF-4F8D-A202-227127F37230}"/>
              </a:ext>
            </a:extLst>
          </p:cNvPr>
          <p:cNvSpPr>
            <a:spLocks noGrp="1"/>
          </p:cNvSpPr>
          <p:nvPr>
            <p:ph type="title"/>
          </p:nvPr>
        </p:nvSpPr>
        <p:spPr/>
        <p:txBody>
          <a:bodyPr/>
          <a:lstStyle/>
          <a:p>
            <a:r>
              <a:rPr lang="en-US" dirty="0"/>
              <a:t>Dataset - 01 </a:t>
            </a:r>
          </a:p>
        </p:txBody>
      </p:sp>
      <p:graphicFrame>
        <p:nvGraphicFramePr>
          <p:cNvPr id="24" name="Table 23">
            <a:extLst>
              <a:ext uri="{FF2B5EF4-FFF2-40B4-BE49-F238E27FC236}">
                <a16:creationId xmlns:a16="http://schemas.microsoft.com/office/drawing/2014/main" id="{6EA06680-07FC-17D4-9704-4B509791A057}"/>
              </a:ext>
            </a:extLst>
          </p:cNvPr>
          <p:cNvGraphicFramePr>
            <a:graphicFrameLocks noGrp="1"/>
          </p:cNvGraphicFramePr>
          <p:nvPr>
            <p:extLst>
              <p:ext uri="{D42A27DB-BD31-4B8C-83A1-F6EECF244321}">
                <p14:modId xmlns:p14="http://schemas.microsoft.com/office/powerpoint/2010/main" val="3586640722"/>
              </p:ext>
            </p:extLst>
          </p:nvPr>
        </p:nvGraphicFramePr>
        <p:xfrm>
          <a:off x="1324948" y="2593909"/>
          <a:ext cx="9004039" cy="3382415"/>
        </p:xfrm>
        <a:graphic>
          <a:graphicData uri="http://schemas.openxmlformats.org/drawingml/2006/table">
            <a:tbl>
              <a:tblPr firstRow="1" bandRow="1">
                <a:tableStyleId>{5C22544A-7EE6-4342-B048-85BDC9FD1C3A}</a:tableStyleId>
              </a:tblPr>
              <a:tblGrid>
                <a:gridCol w="2396236">
                  <a:extLst>
                    <a:ext uri="{9D8B030D-6E8A-4147-A177-3AD203B41FA5}">
                      <a16:colId xmlns:a16="http://schemas.microsoft.com/office/drawing/2014/main" val="3802568684"/>
                    </a:ext>
                  </a:extLst>
                </a:gridCol>
                <a:gridCol w="901614">
                  <a:extLst>
                    <a:ext uri="{9D8B030D-6E8A-4147-A177-3AD203B41FA5}">
                      <a16:colId xmlns:a16="http://schemas.microsoft.com/office/drawing/2014/main" val="3976745862"/>
                    </a:ext>
                  </a:extLst>
                </a:gridCol>
                <a:gridCol w="901614">
                  <a:extLst>
                    <a:ext uri="{9D8B030D-6E8A-4147-A177-3AD203B41FA5}">
                      <a16:colId xmlns:a16="http://schemas.microsoft.com/office/drawing/2014/main" val="2369638230"/>
                    </a:ext>
                  </a:extLst>
                </a:gridCol>
                <a:gridCol w="962125">
                  <a:extLst>
                    <a:ext uri="{9D8B030D-6E8A-4147-A177-3AD203B41FA5}">
                      <a16:colId xmlns:a16="http://schemas.microsoft.com/office/drawing/2014/main" val="3261502878"/>
                    </a:ext>
                  </a:extLst>
                </a:gridCol>
                <a:gridCol w="962125">
                  <a:extLst>
                    <a:ext uri="{9D8B030D-6E8A-4147-A177-3AD203B41FA5}">
                      <a16:colId xmlns:a16="http://schemas.microsoft.com/office/drawing/2014/main" val="1019904324"/>
                    </a:ext>
                  </a:extLst>
                </a:gridCol>
                <a:gridCol w="738234">
                  <a:extLst>
                    <a:ext uri="{9D8B030D-6E8A-4147-A177-3AD203B41FA5}">
                      <a16:colId xmlns:a16="http://schemas.microsoft.com/office/drawing/2014/main" val="3641057775"/>
                    </a:ext>
                  </a:extLst>
                </a:gridCol>
                <a:gridCol w="726467">
                  <a:extLst>
                    <a:ext uri="{9D8B030D-6E8A-4147-A177-3AD203B41FA5}">
                      <a16:colId xmlns:a16="http://schemas.microsoft.com/office/drawing/2014/main" val="664270545"/>
                    </a:ext>
                  </a:extLst>
                </a:gridCol>
                <a:gridCol w="713696">
                  <a:extLst>
                    <a:ext uri="{9D8B030D-6E8A-4147-A177-3AD203B41FA5}">
                      <a16:colId xmlns:a16="http://schemas.microsoft.com/office/drawing/2014/main" val="220533098"/>
                    </a:ext>
                  </a:extLst>
                </a:gridCol>
                <a:gridCol w="701928">
                  <a:extLst>
                    <a:ext uri="{9D8B030D-6E8A-4147-A177-3AD203B41FA5}">
                      <a16:colId xmlns:a16="http://schemas.microsoft.com/office/drawing/2014/main" val="3786573320"/>
                    </a:ext>
                  </a:extLst>
                </a:gridCol>
              </a:tblGrid>
              <a:tr h="727758">
                <a:tc rowSpan="2">
                  <a:txBody>
                    <a:bodyPr/>
                    <a:lstStyle/>
                    <a:p>
                      <a:pPr algn="ctr"/>
                      <a:r>
                        <a:rPr lang="en-US" b="0" dirty="0"/>
                        <a:t>MODELs</a:t>
                      </a:r>
                      <a:endParaRPr lang="en-IN" b="0" dirty="0"/>
                    </a:p>
                  </a:txBody>
                  <a:tcPr/>
                </a:tc>
                <a:tc gridSpan="2">
                  <a:txBody>
                    <a:bodyPr/>
                    <a:lstStyle/>
                    <a:p>
                      <a:pPr algn="ctr"/>
                      <a:r>
                        <a:rPr lang="en-US" b="0" dirty="0"/>
                        <a:t>MAE</a:t>
                      </a:r>
                    </a:p>
                    <a:p>
                      <a:pPr algn="ctr"/>
                      <a:r>
                        <a:rPr lang="en-US" sz="1100" b="0" dirty="0"/>
                        <a:t>(Mean Absolute Error)</a:t>
                      </a:r>
                      <a:endParaRPr lang="en-IN" sz="1100" b="0" dirty="0"/>
                    </a:p>
                  </a:txBody>
                  <a:tcPr/>
                </a:tc>
                <a:tc hMerge="1">
                  <a:txBody>
                    <a:bodyPr/>
                    <a:lstStyle/>
                    <a:p>
                      <a:endParaRPr lang="en-IN"/>
                    </a:p>
                  </a:txBody>
                  <a:tcPr/>
                </a:tc>
                <a:tc gridSpan="2">
                  <a:txBody>
                    <a:bodyPr/>
                    <a:lstStyle/>
                    <a:p>
                      <a:pPr algn="ctr"/>
                      <a:r>
                        <a:rPr lang="en-US" b="0" dirty="0"/>
                        <a:t>MAPE</a:t>
                      </a:r>
                    </a:p>
                    <a:p>
                      <a:pPr algn="ctr"/>
                      <a:r>
                        <a:rPr lang="en-US" sz="1200" b="0" dirty="0"/>
                        <a:t>(Mean absolute percentage error)</a:t>
                      </a:r>
                      <a:endParaRPr lang="en-IN" sz="1200" b="0" dirty="0"/>
                    </a:p>
                  </a:txBody>
                  <a:tcPr/>
                </a:tc>
                <a:tc hMerge="1">
                  <a:txBody>
                    <a:bodyPr/>
                    <a:lstStyle/>
                    <a:p>
                      <a:endParaRPr lang="en-IN"/>
                    </a:p>
                  </a:txBody>
                  <a:tcPr/>
                </a:tc>
                <a:tc gridSpan="2">
                  <a:txBody>
                    <a:bodyPr/>
                    <a:lstStyle/>
                    <a:p>
                      <a:pPr algn="ctr"/>
                      <a:r>
                        <a:rPr lang="en-US" b="0" dirty="0"/>
                        <a:t>R2 Score</a:t>
                      </a:r>
                      <a:endParaRPr lang="en-IN" b="0" dirty="0"/>
                    </a:p>
                  </a:txBody>
                  <a:tcPr/>
                </a:tc>
                <a:tc hMerge="1">
                  <a:txBody>
                    <a:bodyPr/>
                    <a:lstStyle/>
                    <a:p>
                      <a:endParaRPr lang="en-IN"/>
                    </a:p>
                  </a:txBody>
                  <a:tcPr/>
                </a:tc>
                <a:tc gridSpan="2">
                  <a:txBody>
                    <a:bodyPr/>
                    <a:lstStyle/>
                    <a:p>
                      <a:pPr algn="ctr"/>
                      <a:r>
                        <a:rPr lang="en-US" b="0" dirty="0"/>
                        <a:t>Adjusted R2 Score</a:t>
                      </a:r>
                      <a:endParaRPr lang="en-IN" b="0" dirty="0"/>
                    </a:p>
                  </a:txBody>
                  <a:tcPr/>
                </a:tc>
                <a:tc hMerge="1">
                  <a:txBody>
                    <a:bodyPr/>
                    <a:lstStyle/>
                    <a:p>
                      <a:endParaRPr lang="en-IN"/>
                    </a:p>
                  </a:txBody>
                  <a:tcPr/>
                </a:tc>
                <a:extLst>
                  <a:ext uri="{0D108BD9-81ED-4DB2-BD59-A6C34878D82A}">
                    <a16:rowId xmlns:a16="http://schemas.microsoft.com/office/drawing/2014/main" val="2108285907"/>
                  </a:ext>
                </a:extLst>
              </a:tr>
              <a:tr h="363879">
                <a:tc vMerge="1">
                  <a:txBody>
                    <a:bodyPr/>
                    <a:lstStyle/>
                    <a:p>
                      <a:endParaRPr lang="en-IN"/>
                    </a:p>
                  </a:txBody>
                  <a:tcPr/>
                </a:tc>
                <a:tc>
                  <a:txBody>
                    <a:bodyPr/>
                    <a:lstStyle/>
                    <a:p>
                      <a:pPr algn="ctr"/>
                      <a:r>
                        <a:rPr lang="en-US" sz="1600" b="0" dirty="0">
                          <a:solidFill>
                            <a:schemeClr val="bg1"/>
                          </a:solidFill>
                        </a:rPr>
                        <a:t>Train</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Test</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Train</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Test</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Train</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Test</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Train</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Test</a:t>
                      </a:r>
                      <a:endParaRPr lang="en-IN" sz="1600" b="0" dirty="0">
                        <a:solidFill>
                          <a:schemeClr val="bg1"/>
                        </a:solidFill>
                      </a:endParaRPr>
                    </a:p>
                  </a:txBody>
                  <a:tcPr>
                    <a:solidFill>
                      <a:srgbClr val="F5A700"/>
                    </a:solidFill>
                  </a:tcPr>
                </a:tc>
                <a:extLst>
                  <a:ext uri="{0D108BD9-81ED-4DB2-BD59-A6C34878D82A}">
                    <a16:rowId xmlns:a16="http://schemas.microsoft.com/office/drawing/2014/main" val="605036166"/>
                  </a:ext>
                </a:extLst>
              </a:tr>
              <a:tr h="515495">
                <a:tc>
                  <a:txBody>
                    <a:bodyPr/>
                    <a:lstStyle/>
                    <a:p>
                      <a:pPr algn="ctr"/>
                      <a:r>
                        <a:rPr lang="en-US" sz="1600" b="0" dirty="0"/>
                        <a:t>Linear Regression</a:t>
                      </a:r>
                      <a:endParaRPr lang="en-IN" sz="1600" b="0" dirty="0"/>
                    </a:p>
                  </a:txBody>
                  <a:tcPr/>
                </a:tc>
                <a:tc>
                  <a:txBody>
                    <a:bodyPr/>
                    <a:lstStyle/>
                    <a:p>
                      <a:pPr algn="ctr"/>
                      <a:r>
                        <a:rPr lang="en-IN" sz="1400" b="0" i="0" kern="1200" dirty="0">
                          <a:solidFill>
                            <a:schemeClr val="dk1"/>
                          </a:solidFill>
                          <a:effectLst/>
                          <a:latin typeface="+mn-lt"/>
                          <a:ea typeface="+mn-ea"/>
                          <a:cs typeface="+mn-cs"/>
                        </a:rPr>
                        <a:t>4205.07</a:t>
                      </a:r>
                      <a:endParaRPr lang="en-IN" sz="1400" b="0" dirty="0"/>
                    </a:p>
                  </a:txBody>
                  <a:tcPr/>
                </a:tc>
                <a:tc>
                  <a:txBody>
                    <a:bodyPr/>
                    <a:lstStyle/>
                    <a:p>
                      <a:pPr algn="ctr"/>
                      <a:r>
                        <a:rPr lang="en-IN" sz="1400" dirty="0"/>
                        <a:t>4138.88</a:t>
                      </a:r>
                      <a:endParaRPr lang="en-IN" sz="1400" b="0" dirty="0"/>
                    </a:p>
                  </a:txBody>
                  <a:tcPr/>
                </a:tc>
                <a:tc>
                  <a:txBody>
                    <a:bodyPr/>
                    <a:lstStyle/>
                    <a:p>
                      <a:pPr algn="ctr"/>
                      <a:r>
                        <a:rPr lang="en-IN" sz="1400" b="0" i="0" kern="1200" dirty="0">
                          <a:solidFill>
                            <a:schemeClr val="dk1"/>
                          </a:solidFill>
                          <a:effectLst/>
                          <a:latin typeface="+mn-lt"/>
                          <a:ea typeface="+mn-ea"/>
                          <a:cs typeface="+mn-cs"/>
                        </a:rPr>
                        <a:t>0.439</a:t>
                      </a:r>
                      <a:endParaRPr lang="en-IN" sz="1400" b="0" dirty="0"/>
                    </a:p>
                  </a:txBody>
                  <a:tcPr/>
                </a:tc>
                <a:tc>
                  <a:txBody>
                    <a:bodyPr/>
                    <a:lstStyle/>
                    <a:p>
                      <a:pPr algn="ctr"/>
                      <a:r>
                        <a:rPr lang="en-IN" sz="1400" dirty="0"/>
                        <a:t>0.4252</a:t>
                      </a:r>
                      <a:endParaRPr lang="en-IN" sz="1400" b="0" dirty="0"/>
                    </a:p>
                  </a:txBody>
                  <a:tcPr/>
                </a:tc>
                <a:tc>
                  <a:txBody>
                    <a:bodyPr/>
                    <a:lstStyle/>
                    <a:p>
                      <a:pPr algn="ctr"/>
                      <a:r>
                        <a:rPr lang="en-IN" sz="1400" b="0" i="0" kern="1200" dirty="0">
                          <a:solidFill>
                            <a:schemeClr val="dk1"/>
                          </a:solidFill>
                          <a:effectLst/>
                          <a:latin typeface="+mn-lt"/>
                          <a:ea typeface="+mn-ea"/>
                          <a:cs typeface="+mn-cs"/>
                        </a:rPr>
                        <a:t>0.745</a:t>
                      </a:r>
                      <a:endParaRPr lang="en-IN" sz="1400" b="0" dirty="0"/>
                    </a:p>
                  </a:txBody>
                  <a:tcPr/>
                </a:tc>
                <a:tc>
                  <a:txBody>
                    <a:bodyPr/>
                    <a:lstStyle/>
                    <a:p>
                      <a:pPr algn="ctr"/>
                      <a:r>
                        <a:rPr lang="en-IN" sz="1400" dirty="0"/>
                        <a:t>0.7545</a:t>
                      </a:r>
                      <a:endParaRPr lang="en-IN" sz="1400" b="0" dirty="0"/>
                    </a:p>
                  </a:txBody>
                  <a:tcPr/>
                </a:tc>
                <a:tc>
                  <a:txBody>
                    <a:bodyPr/>
                    <a:lstStyle/>
                    <a:p>
                      <a:pPr algn="ctr"/>
                      <a:r>
                        <a:rPr lang="en-IN" sz="1400" dirty="0"/>
                        <a:t>0.741</a:t>
                      </a:r>
                      <a:endParaRPr lang="en-IN" sz="1400" b="0" dirty="0"/>
                    </a:p>
                  </a:txBody>
                  <a:tcPr/>
                </a:tc>
                <a:tc>
                  <a:txBody>
                    <a:bodyPr/>
                    <a:lstStyle/>
                    <a:p>
                      <a:pPr algn="ctr"/>
                      <a:r>
                        <a:rPr lang="en-IN" sz="1400" dirty="0"/>
                        <a:t>0.75</a:t>
                      </a:r>
                      <a:endParaRPr lang="en-IN" sz="1400" b="0" dirty="0"/>
                    </a:p>
                  </a:txBody>
                  <a:tcPr/>
                </a:tc>
                <a:extLst>
                  <a:ext uri="{0D108BD9-81ED-4DB2-BD59-A6C34878D82A}">
                    <a16:rowId xmlns:a16="http://schemas.microsoft.com/office/drawing/2014/main" val="361563745"/>
                  </a:ext>
                </a:extLst>
              </a:tr>
              <a:tr h="368933">
                <a:tc>
                  <a:txBody>
                    <a:bodyPr/>
                    <a:lstStyle/>
                    <a:p>
                      <a:pPr algn="ctr"/>
                      <a:r>
                        <a:rPr lang="en-US" b="0" dirty="0"/>
                        <a:t>Decision Tree</a:t>
                      </a:r>
                    </a:p>
                  </a:txBody>
                  <a:tcPr/>
                </a:tc>
                <a:tc>
                  <a:txBody>
                    <a:bodyPr/>
                    <a:lstStyle/>
                    <a:p>
                      <a:pPr algn="ctr"/>
                      <a:r>
                        <a:rPr lang="en-IN" sz="1400" b="0" i="0" kern="1200" dirty="0">
                          <a:solidFill>
                            <a:schemeClr val="dk1"/>
                          </a:solidFill>
                          <a:effectLst/>
                          <a:latin typeface="+mn-lt"/>
                          <a:ea typeface="+mn-ea"/>
                          <a:cs typeface="+mn-cs"/>
                        </a:rPr>
                        <a:t>13.68</a:t>
                      </a:r>
                      <a:endParaRPr lang="en-IN" sz="1400" b="0" dirty="0"/>
                    </a:p>
                  </a:txBody>
                  <a:tcPr/>
                </a:tc>
                <a:tc>
                  <a:txBody>
                    <a:bodyPr/>
                    <a:lstStyle/>
                    <a:p>
                      <a:pPr algn="ctr"/>
                      <a:r>
                        <a:rPr lang="en-US" sz="1400" b="0" dirty="0"/>
                        <a:t>918.94</a:t>
                      </a:r>
                      <a:endParaRPr lang="en-IN" sz="1400" b="0" dirty="0"/>
                    </a:p>
                  </a:txBody>
                  <a:tcPr/>
                </a:tc>
                <a:tc>
                  <a:txBody>
                    <a:bodyPr/>
                    <a:lstStyle/>
                    <a:p>
                      <a:pPr algn="ctr"/>
                      <a:r>
                        <a:rPr lang="en-IN" sz="1400" b="0" i="0" kern="1200" dirty="0">
                          <a:solidFill>
                            <a:schemeClr val="dk1"/>
                          </a:solidFill>
                          <a:effectLst/>
                          <a:latin typeface="+mn-lt"/>
                          <a:ea typeface="+mn-ea"/>
                          <a:cs typeface="+mn-cs"/>
                        </a:rPr>
                        <a:t>0.004</a:t>
                      </a:r>
                      <a:endParaRPr lang="en-IN" sz="1400" b="0" dirty="0"/>
                    </a:p>
                  </a:txBody>
                  <a:tcPr/>
                </a:tc>
                <a:tc>
                  <a:txBody>
                    <a:bodyPr/>
                    <a:lstStyle/>
                    <a:p>
                      <a:pPr algn="ctr"/>
                      <a:r>
                        <a:rPr lang="en-US" sz="1400" b="0" dirty="0"/>
                        <a:t>0.0836</a:t>
                      </a:r>
                      <a:endParaRPr lang="en-IN" sz="1400" b="0" dirty="0"/>
                    </a:p>
                  </a:txBody>
                  <a:tcPr/>
                </a:tc>
                <a:tc>
                  <a:txBody>
                    <a:bodyPr/>
                    <a:lstStyle/>
                    <a:p>
                      <a:pPr algn="ctr"/>
                      <a:r>
                        <a:rPr lang="en-IN" sz="1400" b="0" i="0" kern="1200" dirty="0">
                          <a:solidFill>
                            <a:schemeClr val="dk1"/>
                          </a:solidFill>
                          <a:effectLst/>
                          <a:latin typeface="+mn-lt"/>
                          <a:ea typeface="+mn-ea"/>
                          <a:cs typeface="+mn-cs"/>
                        </a:rPr>
                        <a:t>0.999</a:t>
                      </a:r>
                      <a:endParaRPr lang="en-IN" sz="1400" b="0" dirty="0"/>
                    </a:p>
                  </a:txBody>
                  <a:tcPr/>
                </a:tc>
                <a:tc>
                  <a:txBody>
                    <a:bodyPr/>
                    <a:lstStyle/>
                    <a:p>
                      <a:pPr algn="ctr"/>
                      <a:r>
                        <a:rPr lang="en-US" sz="1400" b="0" dirty="0"/>
                        <a:t>0.915</a:t>
                      </a:r>
                      <a:endParaRPr lang="en-IN" sz="1400" b="0" dirty="0"/>
                    </a:p>
                  </a:txBody>
                  <a:tcPr/>
                </a:tc>
                <a:tc>
                  <a:txBody>
                    <a:bodyPr/>
                    <a:lstStyle/>
                    <a:p>
                      <a:pPr algn="ctr"/>
                      <a:r>
                        <a:rPr lang="en-IN" sz="1400" dirty="0"/>
                        <a:t>0.99</a:t>
                      </a:r>
                      <a:endParaRPr lang="en-IN" sz="1400" b="0" dirty="0"/>
                    </a:p>
                  </a:txBody>
                  <a:tcPr/>
                </a:tc>
                <a:tc>
                  <a:txBody>
                    <a:bodyPr/>
                    <a:lstStyle/>
                    <a:p>
                      <a:pPr algn="ctr"/>
                      <a:r>
                        <a:rPr lang="en-IN" sz="1400" dirty="0"/>
                        <a:t>0.91</a:t>
                      </a:r>
                      <a:endParaRPr lang="en-IN" sz="1400" b="0" dirty="0"/>
                    </a:p>
                  </a:txBody>
                  <a:tcPr/>
                </a:tc>
                <a:extLst>
                  <a:ext uri="{0D108BD9-81ED-4DB2-BD59-A6C34878D82A}">
                    <a16:rowId xmlns:a16="http://schemas.microsoft.com/office/drawing/2014/main" val="2717529577"/>
                  </a:ext>
                </a:extLst>
              </a:tr>
              <a:tr h="515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Random Forest</a:t>
                      </a:r>
                      <a:endParaRPr lang="en-IN" b="0" dirty="0"/>
                    </a:p>
                  </a:txBody>
                  <a:tcPr/>
                </a:tc>
                <a:tc>
                  <a:txBody>
                    <a:bodyPr/>
                    <a:lstStyle/>
                    <a:p>
                      <a:pPr algn="ctr"/>
                      <a:r>
                        <a:rPr lang="en-IN" sz="1400" b="0" i="0" kern="1200" dirty="0">
                          <a:solidFill>
                            <a:schemeClr val="dk1"/>
                          </a:solidFill>
                          <a:effectLst/>
                          <a:latin typeface="+mn-lt"/>
                          <a:ea typeface="+mn-ea"/>
                          <a:cs typeface="+mn-cs"/>
                        </a:rPr>
                        <a:t>569.29</a:t>
                      </a:r>
                      <a:endParaRPr lang="en-IN" sz="1400" b="0" dirty="0"/>
                    </a:p>
                  </a:txBody>
                  <a:tcPr/>
                </a:tc>
                <a:tc>
                  <a:txBody>
                    <a:bodyPr/>
                    <a:lstStyle/>
                    <a:p>
                      <a:pPr algn="ctr"/>
                      <a:r>
                        <a:rPr lang="en-IN" sz="1400" dirty="0"/>
                        <a:t>1429.57</a:t>
                      </a:r>
                      <a:endParaRPr lang="en-IN" sz="1400" b="0" dirty="0"/>
                    </a:p>
                  </a:txBody>
                  <a:tcPr/>
                </a:tc>
                <a:tc>
                  <a:txBody>
                    <a:bodyPr/>
                    <a:lstStyle/>
                    <a:p>
                      <a:pPr algn="ctr"/>
                      <a:r>
                        <a:rPr lang="en-IN" sz="1400" b="0" i="0" kern="1200" dirty="0">
                          <a:solidFill>
                            <a:schemeClr val="dk1"/>
                          </a:solidFill>
                          <a:effectLst/>
                          <a:latin typeface="+mn-lt"/>
                          <a:ea typeface="+mn-ea"/>
                          <a:cs typeface="+mn-cs"/>
                        </a:rPr>
                        <a:t>0.074</a:t>
                      </a:r>
                      <a:endParaRPr lang="en-IN" sz="1400" b="0" dirty="0"/>
                    </a:p>
                  </a:txBody>
                  <a:tcPr/>
                </a:tc>
                <a:tc>
                  <a:txBody>
                    <a:bodyPr/>
                    <a:lstStyle/>
                    <a:p>
                      <a:pPr algn="ctr"/>
                      <a:r>
                        <a:rPr lang="en-IN" sz="1400" dirty="0"/>
                        <a:t>0.153</a:t>
                      </a:r>
                      <a:endParaRPr lang="en-IN" sz="1400" b="0" dirty="0"/>
                    </a:p>
                  </a:txBody>
                  <a:tcPr/>
                </a:tc>
                <a:tc>
                  <a:txBody>
                    <a:bodyPr/>
                    <a:lstStyle/>
                    <a:p>
                      <a:pPr algn="ctr"/>
                      <a:r>
                        <a:rPr lang="en-IN" sz="1400" b="0" i="0" kern="1200" dirty="0">
                          <a:solidFill>
                            <a:schemeClr val="dk1"/>
                          </a:solidFill>
                          <a:effectLst/>
                          <a:latin typeface="+mn-lt"/>
                          <a:ea typeface="+mn-ea"/>
                          <a:cs typeface="+mn-cs"/>
                        </a:rPr>
                        <a:t>0.989</a:t>
                      </a:r>
                      <a:endParaRPr lang="en-IN" sz="1400" b="0" dirty="0"/>
                    </a:p>
                  </a:txBody>
                  <a:tcPr/>
                </a:tc>
                <a:tc>
                  <a:txBody>
                    <a:bodyPr/>
                    <a:lstStyle/>
                    <a:p>
                      <a:pPr algn="ctr"/>
                      <a:r>
                        <a:rPr lang="en-IN" sz="1400" dirty="0"/>
                        <a:t>0.927</a:t>
                      </a:r>
                      <a:endParaRPr lang="en-IN" sz="1400" b="0" dirty="0"/>
                    </a:p>
                  </a:txBody>
                  <a:tcPr/>
                </a:tc>
                <a:tc>
                  <a:txBody>
                    <a:bodyPr/>
                    <a:lstStyle/>
                    <a:p>
                      <a:pPr algn="ctr"/>
                      <a:r>
                        <a:rPr lang="en-IN" sz="1400" dirty="0"/>
                        <a:t>0.98</a:t>
                      </a:r>
                      <a:endParaRPr lang="en-IN" sz="1400" b="0" dirty="0"/>
                    </a:p>
                  </a:txBody>
                  <a:tcPr/>
                </a:tc>
                <a:tc>
                  <a:txBody>
                    <a:bodyPr/>
                    <a:lstStyle/>
                    <a:p>
                      <a:pPr algn="ctr"/>
                      <a:r>
                        <a:rPr lang="en-IN" sz="1400" dirty="0"/>
                        <a:t>0.92</a:t>
                      </a:r>
                      <a:endParaRPr lang="en-IN" sz="1400" b="0" dirty="0"/>
                    </a:p>
                  </a:txBody>
                  <a:tcPr/>
                </a:tc>
                <a:extLst>
                  <a:ext uri="{0D108BD9-81ED-4DB2-BD59-A6C34878D82A}">
                    <a16:rowId xmlns:a16="http://schemas.microsoft.com/office/drawing/2014/main" val="3035749524"/>
                  </a:ext>
                </a:extLst>
              </a:tr>
              <a:tr h="515495">
                <a:tc>
                  <a:txBody>
                    <a:bodyPr/>
                    <a:lstStyle/>
                    <a:p>
                      <a:pPr algn="ctr"/>
                      <a:r>
                        <a:rPr lang="en-US" b="0" dirty="0"/>
                        <a:t>Gradient Boost</a:t>
                      </a:r>
                      <a:endParaRPr lang="en-IN" b="0" dirty="0"/>
                    </a:p>
                  </a:txBody>
                  <a:tcPr/>
                </a:tc>
                <a:tc>
                  <a:txBody>
                    <a:bodyPr/>
                    <a:lstStyle/>
                    <a:p>
                      <a:pPr algn="ctr"/>
                      <a:r>
                        <a:rPr lang="en-IN" sz="1400" b="0" i="0" kern="1200" dirty="0">
                          <a:solidFill>
                            <a:schemeClr val="dk1"/>
                          </a:solidFill>
                          <a:effectLst/>
                          <a:latin typeface="+mn-lt"/>
                          <a:ea typeface="+mn-ea"/>
                          <a:cs typeface="+mn-cs"/>
                        </a:rPr>
                        <a:t>2051.28</a:t>
                      </a:r>
                      <a:endParaRPr lang="en-IN" sz="1400" b="0" dirty="0"/>
                    </a:p>
                  </a:txBody>
                  <a:tcPr/>
                </a:tc>
                <a:tc>
                  <a:txBody>
                    <a:bodyPr/>
                    <a:lstStyle/>
                    <a:p>
                      <a:pPr algn="ctr"/>
                      <a:r>
                        <a:rPr lang="en-IN" sz="1400" b="0" i="0" kern="1200" dirty="0">
                          <a:solidFill>
                            <a:schemeClr val="dk1"/>
                          </a:solidFill>
                          <a:effectLst/>
                          <a:latin typeface="+mn-lt"/>
                          <a:ea typeface="+mn-ea"/>
                          <a:cs typeface="+mn-cs"/>
                        </a:rPr>
                        <a:t>2214.9</a:t>
                      </a:r>
                      <a:endParaRPr lang="en-IN" sz="1400" b="0" dirty="0"/>
                    </a:p>
                  </a:txBody>
                  <a:tcPr/>
                </a:tc>
                <a:tc>
                  <a:txBody>
                    <a:bodyPr/>
                    <a:lstStyle/>
                    <a:p>
                      <a:pPr algn="ctr"/>
                      <a:r>
                        <a:rPr lang="en-IN" sz="1400" b="0" i="0" kern="1200" dirty="0">
                          <a:solidFill>
                            <a:schemeClr val="dk1"/>
                          </a:solidFill>
                          <a:effectLst/>
                          <a:latin typeface="+mn-lt"/>
                          <a:ea typeface="+mn-ea"/>
                          <a:cs typeface="+mn-cs"/>
                        </a:rPr>
                        <a:t>0.259</a:t>
                      </a:r>
                      <a:endParaRPr lang="en-IN" sz="1400" b="0" dirty="0"/>
                    </a:p>
                  </a:txBody>
                  <a:tcPr/>
                </a:tc>
                <a:tc>
                  <a:txBody>
                    <a:bodyPr/>
                    <a:lstStyle/>
                    <a:p>
                      <a:pPr algn="ctr"/>
                      <a:r>
                        <a:rPr lang="en-IN" sz="1400" b="0" i="0" kern="1200" dirty="0">
                          <a:solidFill>
                            <a:schemeClr val="dk1"/>
                          </a:solidFill>
                          <a:effectLst/>
                          <a:latin typeface="+mn-lt"/>
                          <a:ea typeface="+mn-ea"/>
                          <a:cs typeface="+mn-cs"/>
                        </a:rPr>
                        <a:t>0.258</a:t>
                      </a:r>
                      <a:endParaRPr lang="en-IN" sz="1400" b="0" dirty="0"/>
                    </a:p>
                  </a:txBody>
                  <a:tcPr/>
                </a:tc>
                <a:tc>
                  <a:txBody>
                    <a:bodyPr/>
                    <a:lstStyle/>
                    <a:p>
                      <a:pPr algn="ctr"/>
                      <a:r>
                        <a:rPr lang="en-IN" sz="1400" b="0" i="0" kern="1200" dirty="0">
                          <a:solidFill>
                            <a:schemeClr val="dk1"/>
                          </a:solidFill>
                          <a:effectLst/>
                          <a:latin typeface="+mn-lt"/>
                          <a:ea typeface="+mn-ea"/>
                          <a:cs typeface="+mn-cs"/>
                        </a:rPr>
                        <a:t>0.899</a:t>
                      </a:r>
                      <a:endParaRPr lang="en-IN" sz="1400" b="0" dirty="0"/>
                    </a:p>
                  </a:txBody>
                  <a:tcPr/>
                </a:tc>
                <a:tc>
                  <a:txBody>
                    <a:bodyPr/>
                    <a:lstStyle/>
                    <a:p>
                      <a:pPr algn="ctr"/>
                      <a:r>
                        <a:rPr lang="en-IN" sz="1400" b="0" i="0" kern="1200" dirty="0">
                          <a:solidFill>
                            <a:schemeClr val="dk1"/>
                          </a:solidFill>
                          <a:effectLst/>
                          <a:latin typeface="+mn-lt"/>
                          <a:ea typeface="+mn-ea"/>
                          <a:cs typeface="+mn-cs"/>
                        </a:rPr>
                        <a:t>0.878</a:t>
                      </a:r>
                      <a:endParaRPr lang="en-IN" sz="1400" b="0" dirty="0"/>
                    </a:p>
                  </a:txBody>
                  <a:tcPr/>
                </a:tc>
                <a:tc>
                  <a:txBody>
                    <a:bodyPr/>
                    <a:lstStyle/>
                    <a:p>
                      <a:pPr algn="ctr"/>
                      <a:r>
                        <a:rPr lang="en-IN" sz="1400" dirty="0"/>
                        <a:t>0.89</a:t>
                      </a:r>
                      <a:endParaRPr lang="en-IN" sz="1400" b="0" dirty="0"/>
                    </a:p>
                  </a:txBody>
                  <a:tcPr/>
                </a:tc>
                <a:tc>
                  <a:txBody>
                    <a:bodyPr/>
                    <a:lstStyle/>
                    <a:p>
                      <a:pPr algn="ctr"/>
                      <a:r>
                        <a:rPr lang="en-IN" sz="1400" dirty="0"/>
                        <a:t>0.87</a:t>
                      </a:r>
                      <a:endParaRPr lang="en-IN" sz="1400" b="0" dirty="0"/>
                    </a:p>
                  </a:txBody>
                  <a:tcPr/>
                </a:tc>
                <a:extLst>
                  <a:ext uri="{0D108BD9-81ED-4DB2-BD59-A6C34878D82A}">
                    <a16:rowId xmlns:a16="http://schemas.microsoft.com/office/drawing/2014/main" val="2648894340"/>
                  </a:ext>
                </a:extLst>
              </a:tr>
              <a:tr h="368933">
                <a:tc>
                  <a:txBody>
                    <a:bodyPr/>
                    <a:lstStyle/>
                    <a:p>
                      <a:pPr algn="ctr"/>
                      <a:endParaRPr lang="en-IN" b="0"/>
                    </a:p>
                  </a:txBody>
                  <a:tcPr/>
                </a:tc>
                <a:tc>
                  <a:txBody>
                    <a:bodyPr/>
                    <a:lstStyle/>
                    <a:p>
                      <a:pPr algn="ctr"/>
                      <a:endParaRPr lang="en-IN" b="0" dirty="0"/>
                    </a:p>
                  </a:txBody>
                  <a:tcPr/>
                </a:tc>
                <a:tc>
                  <a:txBody>
                    <a:bodyPr/>
                    <a:lstStyle/>
                    <a:p>
                      <a:pPr algn="ctr"/>
                      <a:endParaRPr lang="en-IN" b="0" dirty="0"/>
                    </a:p>
                  </a:txBody>
                  <a:tcPr/>
                </a:tc>
                <a:tc>
                  <a:txBody>
                    <a:bodyPr/>
                    <a:lstStyle/>
                    <a:p>
                      <a:pPr algn="ctr"/>
                      <a:endParaRPr lang="en-IN" b="0" dirty="0"/>
                    </a:p>
                  </a:txBody>
                  <a:tcPr/>
                </a:tc>
                <a:tc>
                  <a:txBody>
                    <a:bodyPr/>
                    <a:lstStyle/>
                    <a:p>
                      <a:pPr algn="ctr"/>
                      <a:endParaRPr lang="en-IN" b="0" dirty="0"/>
                    </a:p>
                  </a:txBody>
                  <a:tcPr/>
                </a:tc>
                <a:tc>
                  <a:txBody>
                    <a:bodyPr/>
                    <a:lstStyle/>
                    <a:p>
                      <a:pPr algn="ctr"/>
                      <a:endParaRPr lang="en-IN" b="0" dirty="0"/>
                    </a:p>
                  </a:txBody>
                  <a:tcPr/>
                </a:tc>
                <a:tc>
                  <a:txBody>
                    <a:bodyPr/>
                    <a:lstStyle/>
                    <a:p>
                      <a:pPr algn="ctr"/>
                      <a:endParaRPr lang="en-IN" b="0" dirty="0"/>
                    </a:p>
                  </a:txBody>
                  <a:tcPr/>
                </a:tc>
                <a:tc>
                  <a:txBody>
                    <a:bodyPr/>
                    <a:lstStyle/>
                    <a:p>
                      <a:pPr algn="ctr"/>
                      <a:endParaRPr lang="en-IN" b="0" dirty="0"/>
                    </a:p>
                  </a:txBody>
                  <a:tcPr/>
                </a:tc>
                <a:tc>
                  <a:txBody>
                    <a:bodyPr/>
                    <a:lstStyle/>
                    <a:p>
                      <a:pPr algn="ctr"/>
                      <a:endParaRPr lang="en-IN" b="0" dirty="0"/>
                    </a:p>
                  </a:txBody>
                  <a:tcPr/>
                </a:tc>
                <a:extLst>
                  <a:ext uri="{0D108BD9-81ED-4DB2-BD59-A6C34878D82A}">
                    <a16:rowId xmlns:a16="http://schemas.microsoft.com/office/drawing/2014/main" val="1533905851"/>
                  </a:ext>
                </a:extLst>
              </a:tr>
            </a:tbl>
          </a:graphicData>
        </a:graphic>
      </p:graphicFrame>
    </p:spTree>
    <p:extLst>
      <p:ext uri="{BB962C8B-B14F-4D97-AF65-F5344CB8AC3E}">
        <p14:creationId xmlns:p14="http://schemas.microsoft.com/office/powerpoint/2010/main" val="95548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6EA5-1EEF-4F8D-A202-227127F37230}"/>
              </a:ext>
            </a:extLst>
          </p:cNvPr>
          <p:cNvSpPr>
            <a:spLocks noGrp="1"/>
          </p:cNvSpPr>
          <p:nvPr>
            <p:ph type="title"/>
          </p:nvPr>
        </p:nvSpPr>
        <p:spPr/>
        <p:txBody>
          <a:bodyPr/>
          <a:lstStyle/>
          <a:p>
            <a:r>
              <a:rPr lang="en-US" dirty="0"/>
              <a:t>Dataset - 02 </a:t>
            </a:r>
          </a:p>
        </p:txBody>
      </p:sp>
      <p:graphicFrame>
        <p:nvGraphicFramePr>
          <p:cNvPr id="24" name="Table 23">
            <a:extLst>
              <a:ext uri="{FF2B5EF4-FFF2-40B4-BE49-F238E27FC236}">
                <a16:creationId xmlns:a16="http://schemas.microsoft.com/office/drawing/2014/main" id="{6EA06680-07FC-17D4-9704-4B509791A057}"/>
              </a:ext>
            </a:extLst>
          </p:cNvPr>
          <p:cNvGraphicFramePr>
            <a:graphicFrameLocks noGrp="1"/>
          </p:cNvGraphicFramePr>
          <p:nvPr>
            <p:extLst>
              <p:ext uri="{D42A27DB-BD31-4B8C-83A1-F6EECF244321}">
                <p14:modId xmlns:p14="http://schemas.microsoft.com/office/powerpoint/2010/main" val="822786928"/>
              </p:ext>
            </p:extLst>
          </p:nvPr>
        </p:nvGraphicFramePr>
        <p:xfrm>
          <a:off x="1362269" y="2500604"/>
          <a:ext cx="8957386" cy="3288900"/>
        </p:xfrm>
        <a:graphic>
          <a:graphicData uri="http://schemas.openxmlformats.org/drawingml/2006/table">
            <a:tbl>
              <a:tblPr firstRow="1" bandRow="1">
                <a:tableStyleId>{5C22544A-7EE6-4342-B048-85BDC9FD1C3A}</a:tableStyleId>
              </a:tblPr>
              <a:tblGrid>
                <a:gridCol w="2383820">
                  <a:extLst>
                    <a:ext uri="{9D8B030D-6E8A-4147-A177-3AD203B41FA5}">
                      <a16:colId xmlns:a16="http://schemas.microsoft.com/office/drawing/2014/main" val="3802568684"/>
                    </a:ext>
                  </a:extLst>
                </a:gridCol>
                <a:gridCol w="896943">
                  <a:extLst>
                    <a:ext uri="{9D8B030D-6E8A-4147-A177-3AD203B41FA5}">
                      <a16:colId xmlns:a16="http://schemas.microsoft.com/office/drawing/2014/main" val="3976745862"/>
                    </a:ext>
                  </a:extLst>
                </a:gridCol>
                <a:gridCol w="896943">
                  <a:extLst>
                    <a:ext uri="{9D8B030D-6E8A-4147-A177-3AD203B41FA5}">
                      <a16:colId xmlns:a16="http://schemas.microsoft.com/office/drawing/2014/main" val="2369638230"/>
                    </a:ext>
                  </a:extLst>
                </a:gridCol>
                <a:gridCol w="957140">
                  <a:extLst>
                    <a:ext uri="{9D8B030D-6E8A-4147-A177-3AD203B41FA5}">
                      <a16:colId xmlns:a16="http://schemas.microsoft.com/office/drawing/2014/main" val="3261502878"/>
                    </a:ext>
                  </a:extLst>
                </a:gridCol>
                <a:gridCol w="957140">
                  <a:extLst>
                    <a:ext uri="{9D8B030D-6E8A-4147-A177-3AD203B41FA5}">
                      <a16:colId xmlns:a16="http://schemas.microsoft.com/office/drawing/2014/main" val="1019904324"/>
                    </a:ext>
                  </a:extLst>
                </a:gridCol>
                <a:gridCol w="734409">
                  <a:extLst>
                    <a:ext uri="{9D8B030D-6E8A-4147-A177-3AD203B41FA5}">
                      <a16:colId xmlns:a16="http://schemas.microsoft.com/office/drawing/2014/main" val="3641057775"/>
                    </a:ext>
                  </a:extLst>
                </a:gridCol>
                <a:gridCol w="734409">
                  <a:extLst>
                    <a:ext uri="{9D8B030D-6E8A-4147-A177-3AD203B41FA5}">
                      <a16:colId xmlns:a16="http://schemas.microsoft.com/office/drawing/2014/main" val="664270545"/>
                    </a:ext>
                  </a:extLst>
                </a:gridCol>
                <a:gridCol w="698291">
                  <a:extLst>
                    <a:ext uri="{9D8B030D-6E8A-4147-A177-3AD203B41FA5}">
                      <a16:colId xmlns:a16="http://schemas.microsoft.com/office/drawing/2014/main" val="220533098"/>
                    </a:ext>
                  </a:extLst>
                </a:gridCol>
                <a:gridCol w="698291">
                  <a:extLst>
                    <a:ext uri="{9D8B030D-6E8A-4147-A177-3AD203B41FA5}">
                      <a16:colId xmlns:a16="http://schemas.microsoft.com/office/drawing/2014/main" val="3786573320"/>
                    </a:ext>
                  </a:extLst>
                </a:gridCol>
              </a:tblGrid>
              <a:tr h="742322">
                <a:tc rowSpan="2">
                  <a:txBody>
                    <a:bodyPr/>
                    <a:lstStyle/>
                    <a:p>
                      <a:pPr algn="ctr"/>
                      <a:r>
                        <a:rPr lang="en-US" b="0" dirty="0"/>
                        <a:t>MODELs</a:t>
                      </a:r>
                      <a:endParaRPr lang="en-IN" b="0" dirty="0"/>
                    </a:p>
                  </a:txBody>
                  <a:tcPr/>
                </a:tc>
                <a:tc gridSpan="2">
                  <a:txBody>
                    <a:bodyPr/>
                    <a:lstStyle/>
                    <a:p>
                      <a:pPr algn="ctr"/>
                      <a:r>
                        <a:rPr lang="en-US" b="0" dirty="0"/>
                        <a:t>MAE</a:t>
                      </a:r>
                    </a:p>
                    <a:p>
                      <a:pPr algn="ctr"/>
                      <a:r>
                        <a:rPr lang="en-US" sz="1100" b="0" dirty="0"/>
                        <a:t>(Mean Absolute Error)</a:t>
                      </a:r>
                      <a:endParaRPr lang="en-IN" sz="1100" b="0" dirty="0"/>
                    </a:p>
                  </a:txBody>
                  <a:tcPr/>
                </a:tc>
                <a:tc hMerge="1">
                  <a:txBody>
                    <a:bodyPr/>
                    <a:lstStyle/>
                    <a:p>
                      <a:endParaRPr lang="en-IN"/>
                    </a:p>
                  </a:txBody>
                  <a:tcPr/>
                </a:tc>
                <a:tc gridSpan="2">
                  <a:txBody>
                    <a:bodyPr/>
                    <a:lstStyle/>
                    <a:p>
                      <a:pPr algn="ctr"/>
                      <a:r>
                        <a:rPr lang="en-US" b="0" dirty="0"/>
                        <a:t>MAPE</a:t>
                      </a:r>
                    </a:p>
                    <a:p>
                      <a:pPr algn="ctr"/>
                      <a:r>
                        <a:rPr lang="en-US" sz="1200" b="0" dirty="0"/>
                        <a:t>(Mean absolute percentage error)</a:t>
                      </a:r>
                      <a:endParaRPr lang="en-IN" sz="1200" b="0" dirty="0"/>
                    </a:p>
                  </a:txBody>
                  <a:tcPr/>
                </a:tc>
                <a:tc hMerge="1">
                  <a:txBody>
                    <a:bodyPr/>
                    <a:lstStyle/>
                    <a:p>
                      <a:endParaRPr lang="en-IN"/>
                    </a:p>
                  </a:txBody>
                  <a:tcPr/>
                </a:tc>
                <a:tc gridSpan="2">
                  <a:txBody>
                    <a:bodyPr/>
                    <a:lstStyle/>
                    <a:p>
                      <a:pPr algn="ctr"/>
                      <a:r>
                        <a:rPr lang="en-US" b="0" dirty="0"/>
                        <a:t>R2 Score</a:t>
                      </a:r>
                      <a:endParaRPr lang="en-IN" b="0" dirty="0"/>
                    </a:p>
                  </a:txBody>
                  <a:tcPr/>
                </a:tc>
                <a:tc hMerge="1">
                  <a:txBody>
                    <a:bodyPr/>
                    <a:lstStyle/>
                    <a:p>
                      <a:endParaRPr lang="en-IN"/>
                    </a:p>
                  </a:txBody>
                  <a:tcPr/>
                </a:tc>
                <a:tc gridSpan="2">
                  <a:txBody>
                    <a:bodyPr/>
                    <a:lstStyle/>
                    <a:p>
                      <a:pPr algn="ctr"/>
                      <a:r>
                        <a:rPr lang="en-US" b="0" dirty="0"/>
                        <a:t>Adjusted R2 Score</a:t>
                      </a:r>
                      <a:endParaRPr lang="en-IN" b="0" dirty="0"/>
                    </a:p>
                  </a:txBody>
                  <a:tcPr/>
                </a:tc>
                <a:tc hMerge="1">
                  <a:txBody>
                    <a:bodyPr/>
                    <a:lstStyle/>
                    <a:p>
                      <a:endParaRPr lang="en-IN"/>
                    </a:p>
                  </a:txBody>
                  <a:tcPr/>
                </a:tc>
                <a:extLst>
                  <a:ext uri="{0D108BD9-81ED-4DB2-BD59-A6C34878D82A}">
                    <a16:rowId xmlns:a16="http://schemas.microsoft.com/office/drawing/2014/main" val="2108285907"/>
                  </a:ext>
                </a:extLst>
              </a:tr>
              <a:tr h="371161">
                <a:tc vMerge="1">
                  <a:txBody>
                    <a:bodyPr/>
                    <a:lstStyle/>
                    <a:p>
                      <a:endParaRPr lang="en-IN"/>
                    </a:p>
                  </a:txBody>
                  <a:tcPr/>
                </a:tc>
                <a:tc>
                  <a:txBody>
                    <a:bodyPr/>
                    <a:lstStyle/>
                    <a:p>
                      <a:pPr algn="ctr"/>
                      <a:r>
                        <a:rPr lang="en-US" sz="1600" b="0" dirty="0">
                          <a:solidFill>
                            <a:schemeClr val="bg1"/>
                          </a:solidFill>
                        </a:rPr>
                        <a:t>Train</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Test</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Train</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Test</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Train</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Test</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Train</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Test</a:t>
                      </a:r>
                      <a:endParaRPr lang="en-IN" sz="1600" b="0" dirty="0">
                        <a:solidFill>
                          <a:schemeClr val="bg1"/>
                        </a:solidFill>
                      </a:endParaRPr>
                    </a:p>
                  </a:txBody>
                  <a:tcPr>
                    <a:solidFill>
                      <a:srgbClr val="F5A700"/>
                    </a:solidFill>
                  </a:tcPr>
                </a:tc>
                <a:extLst>
                  <a:ext uri="{0D108BD9-81ED-4DB2-BD59-A6C34878D82A}">
                    <a16:rowId xmlns:a16="http://schemas.microsoft.com/office/drawing/2014/main" val="605036166"/>
                  </a:ext>
                </a:extLst>
              </a:tr>
              <a:tr h="525812">
                <a:tc>
                  <a:txBody>
                    <a:bodyPr/>
                    <a:lstStyle/>
                    <a:p>
                      <a:pPr algn="ctr"/>
                      <a:r>
                        <a:rPr lang="en-US" sz="1600" b="0" dirty="0"/>
                        <a:t>Linear Regression</a:t>
                      </a:r>
                      <a:endParaRPr lang="en-IN" sz="1600" b="0" dirty="0"/>
                    </a:p>
                  </a:txBody>
                  <a:tcPr/>
                </a:tc>
                <a:tc>
                  <a:txBody>
                    <a:bodyPr/>
                    <a:lstStyle/>
                    <a:p>
                      <a:pPr algn="ctr"/>
                      <a:r>
                        <a:rPr lang="en-IN" sz="1400" b="0" i="0" kern="1200" dirty="0">
                          <a:solidFill>
                            <a:schemeClr val="dk1"/>
                          </a:solidFill>
                          <a:effectLst/>
                          <a:latin typeface="+mn-lt"/>
                          <a:ea typeface="+mn-ea"/>
                          <a:cs typeface="+mn-cs"/>
                        </a:rPr>
                        <a:t>2672.92</a:t>
                      </a:r>
                      <a:endParaRPr lang="en-IN" sz="1400" b="0" dirty="0"/>
                    </a:p>
                  </a:txBody>
                  <a:tcPr/>
                </a:tc>
                <a:tc>
                  <a:txBody>
                    <a:bodyPr/>
                    <a:lstStyle/>
                    <a:p>
                      <a:pPr algn="ctr"/>
                      <a:r>
                        <a:rPr lang="en-IN" sz="1400" dirty="0"/>
                        <a:t>2782.35</a:t>
                      </a:r>
                      <a:endParaRPr lang="en-IN" sz="1400" b="0" dirty="0"/>
                    </a:p>
                  </a:txBody>
                  <a:tcPr/>
                </a:tc>
                <a:tc>
                  <a:txBody>
                    <a:bodyPr/>
                    <a:lstStyle/>
                    <a:p>
                      <a:pPr algn="ctr"/>
                      <a:r>
                        <a:rPr lang="en-IN" sz="1400" b="0" i="0" kern="1200" dirty="0">
                          <a:solidFill>
                            <a:schemeClr val="dk1"/>
                          </a:solidFill>
                          <a:effectLst/>
                          <a:latin typeface="+mn-lt"/>
                          <a:ea typeface="+mn-ea"/>
                          <a:cs typeface="+mn-cs"/>
                        </a:rPr>
                        <a:t>0.114</a:t>
                      </a:r>
                      <a:endParaRPr lang="en-IN" sz="1400" b="0" dirty="0"/>
                    </a:p>
                  </a:txBody>
                  <a:tcPr/>
                </a:tc>
                <a:tc>
                  <a:txBody>
                    <a:bodyPr/>
                    <a:lstStyle/>
                    <a:p>
                      <a:pPr algn="ctr"/>
                      <a:r>
                        <a:rPr lang="en-IN" sz="1400" dirty="0"/>
                        <a:t>0.119</a:t>
                      </a:r>
                      <a:endParaRPr lang="en-IN" sz="1400" b="0" dirty="0"/>
                    </a:p>
                  </a:txBody>
                  <a:tcPr/>
                </a:tc>
                <a:tc>
                  <a:txBody>
                    <a:bodyPr/>
                    <a:lstStyle/>
                    <a:p>
                      <a:pPr algn="ctr"/>
                      <a:r>
                        <a:rPr lang="en-IN" sz="1400" b="0" i="0" kern="1200" dirty="0">
                          <a:solidFill>
                            <a:schemeClr val="dk1"/>
                          </a:solidFill>
                          <a:effectLst/>
                          <a:latin typeface="+mn-lt"/>
                          <a:ea typeface="+mn-ea"/>
                          <a:cs typeface="+mn-cs"/>
                        </a:rPr>
                        <a:t>0.627</a:t>
                      </a:r>
                      <a:endParaRPr lang="en-IN" sz="1400" b="0" dirty="0"/>
                    </a:p>
                  </a:txBody>
                  <a:tcPr/>
                </a:tc>
                <a:tc>
                  <a:txBody>
                    <a:bodyPr/>
                    <a:lstStyle/>
                    <a:p>
                      <a:pPr algn="ctr"/>
                      <a:r>
                        <a:rPr lang="en-IN" sz="1400" dirty="0"/>
                        <a:t>0.631</a:t>
                      </a:r>
                      <a:endParaRPr lang="en-IN" sz="1400" b="0" dirty="0"/>
                    </a:p>
                  </a:txBody>
                  <a:tcPr/>
                </a:tc>
                <a:tc>
                  <a:txBody>
                    <a:bodyPr/>
                    <a:lstStyle/>
                    <a:p>
                      <a:pPr algn="ctr"/>
                      <a:r>
                        <a:rPr lang="en-IN" sz="1400" dirty="0"/>
                        <a:t>0.621</a:t>
                      </a:r>
                      <a:endParaRPr lang="en-IN" sz="1400" b="0" dirty="0"/>
                    </a:p>
                  </a:txBody>
                  <a:tcPr/>
                </a:tc>
                <a:tc>
                  <a:txBody>
                    <a:bodyPr/>
                    <a:lstStyle/>
                    <a:p>
                      <a:pPr algn="ctr"/>
                      <a:r>
                        <a:rPr lang="en-IN" sz="1400" dirty="0"/>
                        <a:t>0.626</a:t>
                      </a:r>
                      <a:endParaRPr lang="en-IN" sz="1400" b="0" dirty="0"/>
                    </a:p>
                  </a:txBody>
                  <a:tcPr/>
                </a:tc>
                <a:extLst>
                  <a:ext uri="{0D108BD9-81ED-4DB2-BD59-A6C34878D82A}">
                    <a16:rowId xmlns:a16="http://schemas.microsoft.com/office/drawing/2014/main" val="361563745"/>
                  </a:ext>
                </a:extLst>
              </a:tr>
              <a:tr h="376316">
                <a:tc>
                  <a:txBody>
                    <a:bodyPr/>
                    <a:lstStyle/>
                    <a:p>
                      <a:pPr algn="ctr"/>
                      <a:r>
                        <a:rPr lang="en-US" b="0" dirty="0"/>
                        <a:t>Decision Tree</a:t>
                      </a:r>
                    </a:p>
                  </a:txBody>
                  <a:tcPr/>
                </a:tc>
                <a:tc>
                  <a:txBody>
                    <a:bodyPr/>
                    <a:lstStyle/>
                    <a:p>
                      <a:pPr algn="ctr"/>
                      <a:r>
                        <a:rPr lang="en-IN" sz="1400" b="0" i="0" kern="1200" dirty="0">
                          <a:solidFill>
                            <a:schemeClr val="dk1"/>
                          </a:solidFill>
                          <a:effectLst/>
                          <a:latin typeface="+mn-lt"/>
                          <a:ea typeface="+mn-ea"/>
                          <a:cs typeface="+mn-cs"/>
                        </a:rPr>
                        <a:t>12.36</a:t>
                      </a:r>
                      <a:endParaRPr lang="en-IN" sz="1400" b="0" dirty="0"/>
                    </a:p>
                  </a:txBody>
                  <a:tcPr/>
                </a:tc>
                <a:tc>
                  <a:txBody>
                    <a:bodyPr/>
                    <a:lstStyle/>
                    <a:p>
                      <a:pPr algn="ctr"/>
                      <a:r>
                        <a:rPr lang="en-IN" sz="1400" b="0" i="0" kern="1200" dirty="0">
                          <a:solidFill>
                            <a:schemeClr val="dk1"/>
                          </a:solidFill>
                          <a:effectLst/>
                          <a:latin typeface="+mn-lt"/>
                          <a:ea typeface="+mn-ea"/>
                          <a:cs typeface="+mn-cs"/>
                        </a:rPr>
                        <a:t>1275</a:t>
                      </a:r>
                      <a:endParaRPr lang="en-IN" sz="1400" b="0" dirty="0"/>
                    </a:p>
                  </a:txBody>
                  <a:tcPr/>
                </a:tc>
                <a:tc>
                  <a:txBody>
                    <a:bodyPr/>
                    <a:lstStyle/>
                    <a:p>
                      <a:pPr algn="ctr"/>
                      <a:r>
                        <a:rPr lang="en-IN" sz="1400" b="0" i="0" kern="1200" dirty="0">
                          <a:solidFill>
                            <a:schemeClr val="dk1"/>
                          </a:solidFill>
                          <a:effectLst/>
                          <a:latin typeface="+mn-lt"/>
                          <a:ea typeface="+mn-ea"/>
                          <a:cs typeface="+mn-cs"/>
                        </a:rPr>
                        <a:t>0.0004</a:t>
                      </a:r>
                      <a:endParaRPr lang="en-IN" sz="1400" b="0" dirty="0"/>
                    </a:p>
                  </a:txBody>
                  <a:tcPr/>
                </a:tc>
                <a:tc>
                  <a:txBody>
                    <a:bodyPr/>
                    <a:lstStyle/>
                    <a:p>
                      <a:pPr algn="ctr"/>
                      <a:r>
                        <a:rPr lang="en-IN" sz="1400" b="0" i="0" kern="1200" dirty="0">
                          <a:solidFill>
                            <a:schemeClr val="dk1"/>
                          </a:solidFill>
                          <a:effectLst/>
                          <a:latin typeface="+mn-lt"/>
                          <a:ea typeface="+mn-ea"/>
                          <a:cs typeface="+mn-cs"/>
                        </a:rPr>
                        <a:t>0.049</a:t>
                      </a:r>
                      <a:endParaRPr lang="en-IN" sz="1400" b="0" dirty="0"/>
                    </a:p>
                  </a:txBody>
                  <a:tcPr/>
                </a:tc>
                <a:tc>
                  <a:txBody>
                    <a:bodyPr/>
                    <a:lstStyle/>
                    <a:p>
                      <a:pPr algn="ctr"/>
                      <a:r>
                        <a:rPr lang="en-IN" sz="1400" b="0" i="0" kern="1200" dirty="0">
                          <a:solidFill>
                            <a:schemeClr val="dk1"/>
                          </a:solidFill>
                          <a:effectLst/>
                          <a:latin typeface="+mn-lt"/>
                          <a:ea typeface="+mn-ea"/>
                          <a:cs typeface="+mn-cs"/>
                        </a:rPr>
                        <a:t>0.998</a:t>
                      </a:r>
                      <a:endParaRPr lang="en-IN" sz="1400" b="0" dirty="0"/>
                    </a:p>
                  </a:txBody>
                  <a:tcPr/>
                </a:tc>
                <a:tc>
                  <a:txBody>
                    <a:bodyPr/>
                    <a:lstStyle/>
                    <a:p>
                      <a:pPr algn="ctr"/>
                      <a:r>
                        <a:rPr lang="en-IN" sz="1400" b="0" i="0" kern="1200" dirty="0">
                          <a:solidFill>
                            <a:schemeClr val="dk1"/>
                          </a:solidFill>
                          <a:effectLst/>
                          <a:latin typeface="+mn-lt"/>
                          <a:ea typeface="+mn-ea"/>
                          <a:cs typeface="+mn-cs"/>
                        </a:rPr>
                        <a:t>0.663</a:t>
                      </a:r>
                      <a:endParaRPr lang="en-IN" sz="1400" b="0" dirty="0"/>
                    </a:p>
                  </a:txBody>
                  <a:tcPr/>
                </a:tc>
                <a:tc>
                  <a:txBody>
                    <a:bodyPr/>
                    <a:lstStyle/>
                    <a:p>
                      <a:pPr algn="ctr"/>
                      <a:r>
                        <a:rPr lang="en-IN" sz="1400" dirty="0"/>
                        <a:t>0.99</a:t>
                      </a:r>
                      <a:endParaRPr lang="en-IN" sz="1400" b="0" dirty="0"/>
                    </a:p>
                  </a:txBody>
                  <a:tcPr/>
                </a:tc>
                <a:tc>
                  <a:txBody>
                    <a:bodyPr/>
                    <a:lstStyle/>
                    <a:p>
                      <a:pPr algn="ctr"/>
                      <a:r>
                        <a:rPr lang="en-IN" sz="1400" dirty="0"/>
                        <a:t>0.658</a:t>
                      </a:r>
                      <a:endParaRPr lang="en-IN" sz="1400" b="0" dirty="0"/>
                    </a:p>
                  </a:txBody>
                  <a:tcPr/>
                </a:tc>
                <a:extLst>
                  <a:ext uri="{0D108BD9-81ED-4DB2-BD59-A6C34878D82A}">
                    <a16:rowId xmlns:a16="http://schemas.microsoft.com/office/drawing/2014/main" val="2717529577"/>
                  </a:ext>
                </a:extLst>
              </a:tr>
              <a:tr h="3711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Random Forest</a:t>
                      </a:r>
                      <a:endParaRPr lang="en-IN" b="0" dirty="0"/>
                    </a:p>
                  </a:txBody>
                  <a:tcPr/>
                </a:tc>
                <a:tc>
                  <a:txBody>
                    <a:bodyPr/>
                    <a:lstStyle/>
                    <a:p>
                      <a:pPr algn="ctr"/>
                      <a:r>
                        <a:rPr lang="en-IN" sz="1400" b="0" i="0" kern="1200" dirty="0">
                          <a:solidFill>
                            <a:schemeClr val="dk1"/>
                          </a:solidFill>
                          <a:effectLst/>
                          <a:latin typeface="+mn-lt"/>
                          <a:ea typeface="+mn-ea"/>
                          <a:cs typeface="+mn-cs"/>
                        </a:rPr>
                        <a:t>478.27</a:t>
                      </a:r>
                      <a:endParaRPr lang="en-IN" sz="1400" b="0" dirty="0"/>
                    </a:p>
                  </a:txBody>
                  <a:tcPr/>
                </a:tc>
                <a:tc>
                  <a:txBody>
                    <a:bodyPr/>
                    <a:lstStyle/>
                    <a:p>
                      <a:pPr algn="ctr"/>
                      <a:r>
                        <a:rPr lang="en-IN" sz="1400" dirty="0"/>
                        <a:t>1415.5</a:t>
                      </a:r>
                      <a:endParaRPr lang="en-IN" sz="1400" b="0" dirty="0"/>
                    </a:p>
                  </a:txBody>
                  <a:tcPr/>
                </a:tc>
                <a:tc>
                  <a:txBody>
                    <a:bodyPr/>
                    <a:lstStyle/>
                    <a:p>
                      <a:pPr algn="ctr"/>
                      <a:r>
                        <a:rPr lang="en-IN" sz="1400" b="0" i="0" kern="1200" dirty="0">
                          <a:solidFill>
                            <a:schemeClr val="dk1"/>
                          </a:solidFill>
                          <a:effectLst/>
                          <a:latin typeface="+mn-lt"/>
                          <a:ea typeface="+mn-ea"/>
                          <a:cs typeface="+mn-cs"/>
                        </a:rPr>
                        <a:t>0.019</a:t>
                      </a:r>
                      <a:endParaRPr lang="en-IN" sz="1400" b="0" dirty="0"/>
                    </a:p>
                  </a:txBody>
                  <a:tcPr/>
                </a:tc>
                <a:tc>
                  <a:txBody>
                    <a:bodyPr/>
                    <a:lstStyle/>
                    <a:p>
                      <a:pPr algn="ctr"/>
                      <a:r>
                        <a:rPr lang="en-IN" sz="1400" dirty="0"/>
                        <a:t>0.058</a:t>
                      </a:r>
                      <a:endParaRPr lang="en-IN" sz="1400" b="0" dirty="0"/>
                    </a:p>
                  </a:txBody>
                  <a:tcPr/>
                </a:tc>
                <a:tc>
                  <a:txBody>
                    <a:bodyPr/>
                    <a:lstStyle/>
                    <a:p>
                      <a:pPr algn="ctr"/>
                      <a:r>
                        <a:rPr lang="en-IN" sz="1400" b="0" i="0" kern="1200" dirty="0">
                          <a:solidFill>
                            <a:schemeClr val="dk1"/>
                          </a:solidFill>
                          <a:effectLst/>
                          <a:latin typeface="+mn-lt"/>
                          <a:ea typeface="+mn-ea"/>
                          <a:cs typeface="+mn-cs"/>
                        </a:rPr>
                        <a:t>0.965</a:t>
                      </a:r>
                      <a:endParaRPr lang="en-IN" sz="1400" b="0" dirty="0"/>
                    </a:p>
                  </a:txBody>
                  <a:tcPr/>
                </a:tc>
                <a:tc>
                  <a:txBody>
                    <a:bodyPr/>
                    <a:lstStyle/>
                    <a:p>
                      <a:pPr algn="ctr"/>
                      <a:r>
                        <a:rPr lang="en-IN" sz="1400" dirty="0"/>
                        <a:t>0.773</a:t>
                      </a:r>
                      <a:endParaRPr lang="en-IN" sz="1400" b="0" dirty="0"/>
                    </a:p>
                  </a:txBody>
                  <a:tcPr/>
                </a:tc>
                <a:tc>
                  <a:txBody>
                    <a:bodyPr/>
                    <a:lstStyle/>
                    <a:p>
                      <a:pPr algn="ctr"/>
                      <a:r>
                        <a:rPr lang="en-IN" sz="1400" dirty="0"/>
                        <a:t>0.96</a:t>
                      </a:r>
                      <a:endParaRPr lang="en-IN" sz="1400" b="0" dirty="0"/>
                    </a:p>
                  </a:txBody>
                  <a:tcPr/>
                </a:tc>
                <a:tc>
                  <a:txBody>
                    <a:bodyPr/>
                    <a:lstStyle/>
                    <a:p>
                      <a:pPr algn="ctr"/>
                      <a:r>
                        <a:rPr lang="en-IN" sz="1400" dirty="0"/>
                        <a:t>0.769</a:t>
                      </a:r>
                      <a:endParaRPr lang="en-IN" sz="1400" b="0" dirty="0"/>
                    </a:p>
                  </a:txBody>
                  <a:tcPr/>
                </a:tc>
                <a:extLst>
                  <a:ext uri="{0D108BD9-81ED-4DB2-BD59-A6C34878D82A}">
                    <a16:rowId xmlns:a16="http://schemas.microsoft.com/office/drawing/2014/main" val="3035749524"/>
                  </a:ext>
                </a:extLst>
              </a:tr>
              <a:tr h="525812">
                <a:tc>
                  <a:txBody>
                    <a:bodyPr/>
                    <a:lstStyle/>
                    <a:p>
                      <a:pPr algn="ctr"/>
                      <a:r>
                        <a:rPr lang="en-US" b="0" dirty="0"/>
                        <a:t>Gradient Boost</a:t>
                      </a:r>
                      <a:endParaRPr lang="en-IN" b="0" dirty="0"/>
                    </a:p>
                  </a:txBody>
                  <a:tcPr/>
                </a:tc>
                <a:tc>
                  <a:txBody>
                    <a:bodyPr/>
                    <a:lstStyle/>
                    <a:p>
                      <a:pPr algn="ctr"/>
                      <a:r>
                        <a:rPr lang="en-IN" sz="1400" b="0" i="0" kern="1200" dirty="0">
                          <a:solidFill>
                            <a:schemeClr val="dk1"/>
                          </a:solidFill>
                          <a:effectLst/>
                          <a:latin typeface="+mn-lt"/>
                          <a:ea typeface="+mn-ea"/>
                          <a:cs typeface="+mn-cs"/>
                        </a:rPr>
                        <a:t>1156.3</a:t>
                      </a:r>
                      <a:endParaRPr lang="en-IN" sz="1400" b="0" dirty="0"/>
                    </a:p>
                  </a:txBody>
                  <a:tcPr/>
                </a:tc>
                <a:tc>
                  <a:txBody>
                    <a:bodyPr/>
                    <a:lstStyle/>
                    <a:p>
                      <a:pPr algn="ctr"/>
                      <a:r>
                        <a:rPr lang="en-IN" sz="1400" b="0" i="0" kern="1200" dirty="0">
                          <a:solidFill>
                            <a:schemeClr val="dk1"/>
                          </a:solidFill>
                          <a:effectLst/>
                          <a:latin typeface="+mn-lt"/>
                          <a:ea typeface="+mn-ea"/>
                          <a:cs typeface="+mn-cs"/>
                        </a:rPr>
                        <a:t>1585.01</a:t>
                      </a:r>
                      <a:endParaRPr lang="en-IN" sz="1400" b="0" dirty="0"/>
                    </a:p>
                  </a:txBody>
                  <a:tcPr/>
                </a:tc>
                <a:tc>
                  <a:txBody>
                    <a:bodyPr/>
                    <a:lstStyle/>
                    <a:p>
                      <a:pPr algn="ctr"/>
                      <a:r>
                        <a:rPr lang="en-IN" sz="1400" b="0" i="0" kern="1200" dirty="0">
                          <a:solidFill>
                            <a:schemeClr val="dk1"/>
                          </a:solidFill>
                          <a:effectLst/>
                          <a:latin typeface="+mn-lt"/>
                          <a:ea typeface="+mn-ea"/>
                          <a:cs typeface="+mn-cs"/>
                        </a:rPr>
                        <a:t>0.046</a:t>
                      </a:r>
                      <a:endParaRPr lang="en-IN" sz="1400" b="0" dirty="0"/>
                    </a:p>
                  </a:txBody>
                  <a:tcPr/>
                </a:tc>
                <a:tc>
                  <a:txBody>
                    <a:bodyPr/>
                    <a:lstStyle/>
                    <a:p>
                      <a:pPr algn="ctr"/>
                      <a:r>
                        <a:rPr lang="en-IN" sz="1400" b="0" i="0" kern="1200" dirty="0">
                          <a:solidFill>
                            <a:schemeClr val="dk1"/>
                          </a:solidFill>
                          <a:effectLst/>
                          <a:latin typeface="+mn-lt"/>
                          <a:ea typeface="+mn-ea"/>
                          <a:cs typeface="+mn-cs"/>
                        </a:rPr>
                        <a:t>0.062</a:t>
                      </a:r>
                      <a:endParaRPr lang="en-IN" sz="1400" b="0" dirty="0"/>
                    </a:p>
                  </a:txBody>
                  <a:tcPr/>
                </a:tc>
                <a:tc>
                  <a:txBody>
                    <a:bodyPr/>
                    <a:lstStyle/>
                    <a:p>
                      <a:pPr algn="ctr"/>
                      <a:r>
                        <a:rPr lang="en-IN" sz="1400" b="0" i="0" kern="1200" dirty="0">
                          <a:solidFill>
                            <a:schemeClr val="dk1"/>
                          </a:solidFill>
                          <a:effectLst/>
                          <a:latin typeface="+mn-lt"/>
                          <a:ea typeface="+mn-ea"/>
                          <a:cs typeface="+mn-cs"/>
                        </a:rPr>
                        <a:t>0.878</a:t>
                      </a:r>
                      <a:endParaRPr lang="en-IN" sz="1400" b="0" dirty="0"/>
                    </a:p>
                  </a:txBody>
                  <a:tcPr/>
                </a:tc>
                <a:tc>
                  <a:txBody>
                    <a:bodyPr/>
                    <a:lstStyle/>
                    <a:p>
                      <a:pPr algn="ctr"/>
                      <a:r>
                        <a:rPr lang="en-IN" sz="1400" b="0" i="0" kern="1200" dirty="0">
                          <a:solidFill>
                            <a:schemeClr val="dk1"/>
                          </a:solidFill>
                          <a:effectLst/>
                          <a:latin typeface="+mn-lt"/>
                          <a:ea typeface="+mn-ea"/>
                          <a:cs typeface="+mn-cs"/>
                        </a:rPr>
                        <a:t>0.79</a:t>
                      </a:r>
                      <a:endParaRPr lang="en-IN" sz="1400" b="0" dirty="0"/>
                    </a:p>
                  </a:txBody>
                  <a:tcPr/>
                </a:tc>
                <a:tc>
                  <a:txBody>
                    <a:bodyPr/>
                    <a:lstStyle/>
                    <a:p>
                      <a:pPr algn="ctr"/>
                      <a:r>
                        <a:rPr lang="en-IN" sz="1400" dirty="0"/>
                        <a:t>0.87</a:t>
                      </a:r>
                      <a:endParaRPr lang="en-IN" sz="1400" b="0" dirty="0"/>
                    </a:p>
                  </a:txBody>
                  <a:tcPr/>
                </a:tc>
                <a:tc>
                  <a:txBody>
                    <a:bodyPr/>
                    <a:lstStyle/>
                    <a:p>
                      <a:pPr algn="ctr"/>
                      <a:r>
                        <a:rPr lang="en-IN" sz="1400" dirty="0"/>
                        <a:t>0.788</a:t>
                      </a:r>
                      <a:endParaRPr lang="en-IN" sz="1400" b="0" dirty="0"/>
                    </a:p>
                  </a:txBody>
                  <a:tcPr/>
                </a:tc>
                <a:extLst>
                  <a:ext uri="{0D108BD9-81ED-4DB2-BD59-A6C34878D82A}">
                    <a16:rowId xmlns:a16="http://schemas.microsoft.com/office/drawing/2014/main" val="2648894340"/>
                  </a:ext>
                </a:extLst>
              </a:tr>
              <a:tr h="376316">
                <a:tc>
                  <a:txBody>
                    <a:bodyPr/>
                    <a:lstStyle/>
                    <a:p>
                      <a:pPr algn="ctr"/>
                      <a:endParaRPr lang="en-IN" b="0"/>
                    </a:p>
                  </a:txBody>
                  <a:tcPr/>
                </a:tc>
                <a:tc>
                  <a:txBody>
                    <a:bodyPr/>
                    <a:lstStyle/>
                    <a:p>
                      <a:pPr algn="ctr"/>
                      <a:endParaRPr lang="en-IN" b="0" dirty="0"/>
                    </a:p>
                  </a:txBody>
                  <a:tcPr/>
                </a:tc>
                <a:tc>
                  <a:txBody>
                    <a:bodyPr/>
                    <a:lstStyle/>
                    <a:p>
                      <a:pPr algn="ctr"/>
                      <a:endParaRPr lang="en-IN" b="0" dirty="0"/>
                    </a:p>
                  </a:txBody>
                  <a:tcPr/>
                </a:tc>
                <a:tc>
                  <a:txBody>
                    <a:bodyPr/>
                    <a:lstStyle/>
                    <a:p>
                      <a:pPr algn="ctr"/>
                      <a:endParaRPr lang="en-IN" b="0" dirty="0"/>
                    </a:p>
                  </a:txBody>
                  <a:tcPr/>
                </a:tc>
                <a:tc>
                  <a:txBody>
                    <a:bodyPr/>
                    <a:lstStyle/>
                    <a:p>
                      <a:pPr algn="ctr"/>
                      <a:endParaRPr lang="en-IN" b="0" dirty="0"/>
                    </a:p>
                  </a:txBody>
                  <a:tcPr/>
                </a:tc>
                <a:tc>
                  <a:txBody>
                    <a:bodyPr/>
                    <a:lstStyle/>
                    <a:p>
                      <a:pPr algn="ctr"/>
                      <a:endParaRPr lang="en-IN" b="0" dirty="0"/>
                    </a:p>
                  </a:txBody>
                  <a:tcPr/>
                </a:tc>
                <a:tc>
                  <a:txBody>
                    <a:bodyPr/>
                    <a:lstStyle/>
                    <a:p>
                      <a:pPr algn="ctr"/>
                      <a:endParaRPr lang="en-IN" b="0" dirty="0"/>
                    </a:p>
                  </a:txBody>
                  <a:tcPr/>
                </a:tc>
                <a:tc>
                  <a:txBody>
                    <a:bodyPr/>
                    <a:lstStyle/>
                    <a:p>
                      <a:pPr algn="ctr"/>
                      <a:endParaRPr lang="en-IN" b="0" dirty="0"/>
                    </a:p>
                  </a:txBody>
                  <a:tcPr/>
                </a:tc>
                <a:tc>
                  <a:txBody>
                    <a:bodyPr/>
                    <a:lstStyle/>
                    <a:p>
                      <a:pPr algn="ctr"/>
                      <a:endParaRPr lang="en-IN" b="0" dirty="0"/>
                    </a:p>
                  </a:txBody>
                  <a:tcPr/>
                </a:tc>
                <a:extLst>
                  <a:ext uri="{0D108BD9-81ED-4DB2-BD59-A6C34878D82A}">
                    <a16:rowId xmlns:a16="http://schemas.microsoft.com/office/drawing/2014/main" val="1533905851"/>
                  </a:ext>
                </a:extLst>
              </a:tr>
            </a:tbl>
          </a:graphicData>
        </a:graphic>
      </p:graphicFrame>
    </p:spTree>
    <p:extLst>
      <p:ext uri="{BB962C8B-B14F-4D97-AF65-F5344CB8AC3E}">
        <p14:creationId xmlns:p14="http://schemas.microsoft.com/office/powerpoint/2010/main" val="9387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6EA5-1EEF-4F8D-A202-227127F37230}"/>
              </a:ext>
            </a:extLst>
          </p:cNvPr>
          <p:cNvSpPr>
            <a:spLocks noGrp="1"/>
          </p:cNvSpPr>
          <p:nvPr>
            <p:ph type="title"/>
          </p:nvPr>
        </p:nvSpPr>
        <p:spPr/>
        <p:txBody>
          <a:bodyPr/>
          <a:lstStyle/>
          <a:p>
            <a:r>
              <a:rPr lang="en-US" dirty="0"/>
              <a:t>Dataset - 03 </a:t>
            </a:r>
          </a:p>
        </p:txBody>
      </p:sp>
      <p:graphicFrame>
        <p:nvGraphicFramePr>
          <p:cNvPr id="24" name="Table 23">
            <a:extLst>
              <a:ext uri="{FF2B5EF4-FFF2-40B4-BE49-F238E27FC236}">
                <a16:creationId xmlns:a16="http://schemas.microsoft.com/office/drawing/2014/main" id="{6EA06680-07FC-17D4-9704-4B509791A057}"/>
              </a:ext>
            </a:extLst>
          </p:cNvPr>
          <p:cNvGraphicFramePr>
            <a:graphicFrameLocks noGrp="1"/>
          </p:cNvGraphicFramePr>
          <p:nvPr>
            <p:extLst>
              <p:ext uri="{D42A27DB-BD31-4B8C-83A1-F6EECF244321}">
                <p14:modId xmlns:p14="http://schemas.microsoft.com/office/powerpoint/2010/main" val="780061844"/>
              </p:ext>
            </p:extLst>
          </p:nvPr>
        </p:nvGraphicFramePr>
        <p:xfrm>
          <a:off x="1698172" y="2548465"/>
          <a:ext cx="8416212" cy="3093720"/>
        </p:xfrm>
        <a:graphic>
          <a:graphicData uri="http://schemas.openxmlformats.org/drawingml/2006/table">
            <a:tbl>
              <a:tblPr firstRow="1" bandRow="1">
                <a:tableStyleId>{5C22544A-7EE6-4342-B048-85BDC9FD1C3A}</a:tableStyleId>
              </a:tblPr>
              <a:tblGrid>
                <a:gridCol w="2242194">
                  <a:extLst>
                    <a:ext uri="{9D8B030D-6E8A-4147-A177-3AD203B41FA5}">
                      <a16:colId xmlns:a16="http://schemas.microsoft.com/office/drawing/2014/main" val="3802568684"/>
                    </a:ext>
                  </a:extLst>
                </a:gridCol>
                <a:gridCol w="843654">
                  <a:extLst>
                    <a:ext uri="{9D8B030D-6E8A-4147-A177-3AD203B41FA5}">
                      <a16:colId xmlns:a16="http://schemas.microsoft.com/office/drawing/2014/main" val="3976745862"/>
                    </a:ext>
                  </a:extLst>
                </a:gridCol>
                <a:gridCol w="843654">
                  <a:extLst>
                    <a:ext uri="{9D8B030D-6E8A-4147-A177-3AD203B41FA5}">
                      <a16:colId xmlns:a16="http://schemas.microsoft.com/office/drawing/2014/main" val="2369638230"/>
                    </a:ext>
                  </a:extLst>
                </a:gridCol>
                <a:gridCol w="900275">
                  <a:extLst>
                    <a:ext uri="{9D8B030D-6E8A-4147-A177-3AD203B41FA5}">
                      <a16:colId xmlns:a16="http://schemas.microsoft.com/office/drawing/2014/main" val="3261502878"/>
                    </a:ext>
                  </a:extLst>
                </a:gridCol>
                <a:gridCol w="900275">
                  <a:extLst>
                    <a:ext uri="{9D8B030D-6E8A-4147-A177-3AD203B41FA5}">
                      <a16:colId xmlns:a16="http://schemas.microsoft.com/office/drawing/2014/main" val="1019904324"/>
                    </a:ext>
                  </a:extLst>
                </a:gridCol>
                <a:gridCol w="690777">
                  <a:extLst>
                    <a:ext uri="{9D8B030D-6E8A-4147-A177-3AD203B41FA5}">
                      <a16:colId xmlns:a16="http://schemas.microsoft.com/office/drawing/2014/main" val="3641057775"/>
                    </a:ext>
                  </a:extLst>
                </a:gridCol>
                <a:gridCol w="690777">
                  <a:extLst>
                    <a:ext uri="{9D8B030D-6E8A-4147-A177-3AD203B41FA5}">
                      <a16:colId xmlns:a16="http://schemas.microsoft.com/office/drawing/2014/main" val="664270545"/>
                    </a:ext>
                  </a:extLst>
                </a:gridCol>
                <a:gridCol w="656805">
                  <a:extLst>
                    <a:ext uri="{9D8B030D-6E8A-4147-A177-3AD203B41FA5}">
                      <a16:colId xmlns:a16="http://schemas.microsoft.com/office/drawing/2014/main" val="220533098"/>
                    </a:ext>
                  </a:extLst>
                </a:gridCol>
                <a:gridCol w="647801">
                  <a:extLst>
                    <a:ext uri="{9D8B030D-6E8A-4147-A177-3AD203B41FA5}">
                      <a16:colId xmlns:a16="http://schemas.microsoft.com/office/drawing/2014/main" val="3786573320"/>
                    </a:ext>
                  </a:extLst>
                </a:gridCol>
              </a:tblGrid>
              <a:tr h="365760">
                <a:tc rowSpan="2">
                  <a:txBody>
                    <a:bodyPr/>
                    <a:lstStyle/>
                    <a:p>
                      <a:pPr algn="ctr"/>
                      <a:r>
                        <a:rPr lang="en-US" b="0" dirty="0"/>
                        <a:t>MODELs</a:t>
                      </a:r>
                      <a:endParaRPr lang="en-IN" b="0" dirty="0"/>
                    </a:p>
                  </a:txBody>
                  <a:tcPr/>
                </a:tc>
                <a:tc gridSpan="2">
                  <a:txBody>
                    <a:bodyPr/>
                    <a:lstStyle/>
                    <a:p>
                      <a:pPr algn="ctr"/>
                      <a:r>
                        <a:rPr lang="en-US" b="0" dirty="0"/>
                        <a:t>MAE</a:t>
                      </a:r>
                    </a:p>
                    <a:p>
                      <a:pPr algn="ctr"/>
                      <a:r>
                        <a:rPr lang="en-US" sz="1100" b="0" dirty="0"/>
                        <a:t>(Mean Absolute Error)</a:t>
                      </a:r>
                      <a:endParaRPr lang="en-IN" sz="1100" b="0" dirty="0"/>
                    </a:p>
                  </a:txBody>
                  <a:tcPr/>
                </a:tc>
                <a:tc hMerge="1">
                  <a:txBody>
                    <a:bodyPr/>
                    <a:lstStyle/>
                    <a:p>
                      <a:endParaRPr lang="en-IN"/>
                    </a:p>
                  </a:txBody>
                  <a:tcPr/>
                </a:tc>
                <a:tc gridSpan="2">
                  <a:txBody>
                    <a:bodyPr/>
                    <a:lstStyle/>
                    <a:p>
                      <a:pPr algn="ctr"/>
                      <a:r>
                        <a:rPr lang="en-US" b="0" dirty="0"/>
                        <a:t>MAPE</a:t>
                      </a:r>
                    </a:p>
                    <a:p>
                      <a:pPr algn="ctr"/>
                      <a:r>
                        <a:rPr lang="en-US" sz="1200" b="0" dirty="0"/>
                        <a:t>(Mean absolute percentage error)</a:t>
                      </a:r>
                      <a:endParaRPr lang="en-IN" sz="1200" b="0" dirty="0"/>
                    </a:p>
                  </a:txBody>
                  <a:tcPr/>
                </a:tc>
                <a:tc hMerge="1">
                  <a:txBody>
                    <a:bodyPr/>
                    <a:lstStyle/>
                    <a:p>
                      <a:endParaRPr lang="en-IN"/>
                    </a:p>
                  </a:txBody>
                  <a:tcPr/>
                </a:tc>
                <a:tc gridSpan="2">
                  <a:txBody>
                    <a:bodyPr/>
                    <a:lstStyle/>
                    <a:p>
                      <a:pPr algn="ctr"/>
                      <a:r>
                        <a:rPr lang="en-US" b="0" dirty="0"/>
                        <a:t>R2 Score</a:t>
                      </a:r>
                      <a:endParaRPr lang="en-IN" b="0" dirty="0"/>
                    </a:p>
                  </a:txBody>
                  <a:tcPr/>
                </a:tc>
                <a:tc hMerge="1">
                  <a:txBody>
                    <a:bodyPr/>
                    <a:lstStyle/>
                    <a:p>
                      <a:endParaRPr lang="en-IN"/>
                    </a:p>
                  </a:txBody>
                  <a:tcPr/>
                </a:tc>
                <a:tc gridSpan="2">
                  <a:txBody>
                    <a:bodyPr/>
                    <a:lstStyle/>
                    <a:p>
                      <a:pPr algn="ctr"/>
                      <a:r>
                        <a:rPr lang="en-US" b="0" dirty="0"/>
                        <a:t>Adjusted R2 Score</a:t>
                      </a:r>
                      <a:endParaRPr lang="en-IN" b="0" dirty="0"/>
                    </a:p>
                  </a:txBody>
                  <a:tcPr/>
                </a:tc>
                <a:tc hMerge="1">
                  <a:txBody>
                    <a:bodyPr/>
                    <a:lstStyle/>
                    <a:p>
                      <a:endParaRPr lang="en-IN"/>
                    </a:p>
                  </a:txBody>
                  <a:tcPr/>
                </a:tc>
                <a:extLst>
                  <a:ext uri="{0D108BD9-81ED-4DB2-BD59-A6C34878D82A}">
                    <a16:rowId xmlns:a16="http://schemas.microsoft.com/office/drawing/2014/main" val="2108285907"/>
                  </a:ext>
                </a:extLst>
              </a:tr>
              <a:tr h="365760">
                <a:tc vMerge="1">
                  <a:txBody>
                    <a:bodyPr/>
                    <a:lstStyle/>
                    <a:p>
                      <a:endParaRPr lang="en-IN"/>
                    </a:p>
                  </a:txBody>
                  <a:tcPr/>
                </a:tc>
                <a:tc>
                  <a:txBody>
                    <a:bodyPr/>
                    <a:lstStyle/>
                    <a:p>
                      <a:pPr algn="ctr"/>
                      <a:r>
                        <a:rPr lang="en-US" sz="1600" b="0" dirty="0">
                          <a:solidFill>
                            <a:schemeClr val="bg1"/>
                          </a:solidFill>
                        </a:rPr>
                        <a:t>Train</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Test</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Train</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Test</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Train</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Test</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Train</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Test</a:t>
                      </a:r>
                      <a:endParaRPr lang="en-IN" sz="1600" b="0" dirty="0">
                        <a:solidFill>
                          <a:schemeClr val="bg1"/>
                        </a:solidFill>
                      </a:endParaRPr>
                    </a:p>
                  </a:txBody>
                  <a:tcPr>
                    <a:solidFill>
                      <a:srgbClr val="F5A700"/>
                    </a:solidFill>
                  </a:tcPr>
                </a:tc>
                <a:extLst>
                  <a:ext uri="{0D108BD9-81ED-4DB2-BD59-A6C34878D82A}">
                    <a16:rowId xmlns:a16="http://schemas.microsoft.com/office/drawing/2014/main" val="605036166"/>
                  </a:ext>
                </a:extLst>
              </a:tr>
              <a:tr h="370840">
                <a:tc>
                  <a:txBody>
                    <a:bodyPr/>
                    <a:lstStyle/>
                    <a:p>
                      <a:pPr algn="ctr"/>
                      <a:r>
                        <a:rPr lang="en-US" sz="1600" b="0" dirty="0"/>
                        <a:t>Linear Regression</a:t>
                      </a:r>
                      <a:endParaRPr lang="en-IN" sz="1600" b="0" dirty="0"/>
                    </a:p>
                  </a:txBody>
                  <a:tcPr/>
                </a:tc>
                <a:tc>
                  <a:txBody>
                    <a:bodyPr/>
                    <a:lstStyle/>
                    <a:p>
                      <a:pPr algn="ctr"/>
                      <a:r>
                        <a:rPr lang="en-IN" sz="1400" b="0" i="0" kern="1200" dirty="0">
                          <a:solidFill>
                            <a:schemeClr val="dk1"/>
                          </a:solidFill>
                          <a:effectLst/>
                          <a:latin typeface="+mn-lt"/>
                          <a:ea typeface="+mn-ea"/>
                          <a:cs typeface="+mn-cs"/>
                        </a:rPr>
                        <a:t>265.4</a:t>
                      </a:r>
                      <a:endParaRPr lang="en-IN" sz="1400" b="0" dirty="0"/>
                    </a:p>
                  </a:txBody>
                  <a:tcPr/>
                </a:tc>
                <a:tc>
                  <a:txBody>
                    <a:bodyPr/>
                    <a:lstStyle/>
                    <a:p>
                      <a:pPr algn="ctr"/>
                      <a:r>
                        <a:rPr lang="en-IN" sz="1400" b="0" i="0" kern="1200" dirty="0">
                          <a:solidFill>
                            <a:schemeClr val="dk1"/>
                          </a:solidFill>
                          <a:effectLst/>
                          <a:latin typeface="+mn-lt"/>
                          <a:ea typeface="+mn-ea"/>
                          <a:cs typeface="+mn-cs"/>
                        </a:rPr>
                        <a:t>262.01</a:t>
                      </a:r>
                      <a:endParaRPr lang="en-IN" sz="1400" b="0" dirty="0"/>
                    </a:p>
                  </a:txBody>
                  <a:tcPr/>
                </a:tc>
                <a:tc>
                  <a:txBody>
                    <a:bodyPr/>
                    <a:lstStyle/>
                    <a:p>
                      <a:pPr algn="ctr"/>
                      <a:r>
                        <a:rPr lang="en-IN" sz="1400" b="0" i="0" kern="1200" dirty="0">
                          <a:solidFill>
                            <a:schemeClr val="dk1"/>
                          </a:solidFill>
                          <a:effectLst/>
                          <a:latin typeface="+mn-lt"/>
                          <a:ea typeface="+mn-ea"/>
                          <a:cs typeface="+mn-cs"/>
                        </a:rPr>
                        <a:t>0.081</a:t>
                      </a:r>
                      <a:endParaRPr lang="en-IN" sz="1400" b="0" dirty="0"/>
                    </a:p>
                  </a:txBody>
                  <a:tcPr/>
                </a:tc>
                <a:tc>
                  <a:txBody>
                    <a:bodyPr/>
                    <a:lstStyle/>
                    <a:p>
                      <a:pPr algn="ctr"/>
                      <a:r>
                        <a:rPr lang="en-IN" sz="1400" b="0" i="0" kern="1200" dirty="0">
                          <a:solidFill>
                            <a:schemeClr val="dk1"/>
                          </a:solidFill>
                          <a:effectLst/>
                          <a:latin typeface="+mn-lt"/>
                          <a:ea typeface="+mn-ea"/>
                          <a:cs typeface="+mn-cs"/>
                        </a:rPr>
                        <a:t>0.081</a:t>
                      </a:r>
                      <a:endParaRPr lang="en-IN" sz="1400" b="0" dirty="0"/>
                    </a:p>
                  </a:txBody>
                  <a:tcPr/>
                </a:tc>
                <a:tc>
                  <a:txBody>
                    <a:bodyPr/>
                    <a:lstStyle/>
                    <a:p>
                      <a:pPr algn="ctr"/>
                      <a:r>
                        <a:rPr lang="en-IN" sz="1400" b="0" i="0" kern="1200" dirty="0">
                          <a:solidFill>
                            <a:schemeClr val="dk1"/>
                          </a:solidFill>
                          <a:effectLst/>
                          <a:latin typeface="+mn-lt"/>
                          <a:ea typeface="+mn-ea"/>
                          <a:cs typeface="+mn-cs"/>
                        </a:rPr>
                        <a:t>0.685</a:t>
                      </a:r>
                      <a:endParaRPr lang="en-IN" sz="1400" b="0" dirty="0"/>
                    </a:p>
                  </a:txBody>
                  <a:tcPr/>
                </a:tc>
                <a:tc>
                  <a:txBody>
                    <a:bodyPr/>
                    <a:lstStyle/>
                    <a:p>
                      <a:pPr algn="ctr"/>
                      <a:r>
                        <a:rPr lang="en-IN" sz="1400" b="0" i="0" kern="1200" dirty="0">
                          <a:solidFill>
                            <a:schemeClr val="dk1"/>
                          </a:solidFill>
                          <a:effectLst/>
                          <a:latin typeface="+mn-lt"/>
                          <a:ea typeface="+mn-ea"/>
                          <a:cs typeface="+mn-cs"/>
                        </a:rPr>
                        <a:t>0.670</a:t>
                      </a:r>
                      <a:endParaRPr lang="en-IN" sz="1400" b="0" dirty="0"/>
                    </a:p>
                  </a:txBody>
                  <a:tcPr/>
                </a:tc>
                <a:tc>
                  <a:txBody>
                    <a:bodyPr/>
                    <a:lstStyle/>
                    <a:p>
                      <a:pPr algn="ctr"/>
                      <a:r>
                        <a:rPr lang="en-IN" sz="1400" dirty="0"/>
                        <a:t>0.6804</a:t>
                      </a:r>
                      <a:endParaRPr lang="en-IN" sz="1400" b="0" dirty="0"/>
                    </a:p>
                  </a:txBody>
                  <a:tcPr/>
                </a:tc>
                <a:tc>
                  <a:txBody>
                    <a:bodyPr/>
                    <a:lstStyle/>
                    <a:p>
                      <a:pPr algn="ctr"/>
                      <a:r>
                        <a:rPr lang="en-IN" sz="1400" dirty="0"/>
                        <a:t>0.666</a:t>
                      </a:r>
                      <a:endParaRPr lang="en-IN" sz="1400" b="0" dirty="0"/>
                    </a:p>
                  </a:txBody>
                  <a:tcPr/>
                </a:tc>
                <a:extLst>
                  <a:ext uri="{0D108BD9-81ED-4DB2-BD59-A6C34878D82A}">
                    <a16:rowId xmlns:a16="http://schemas.microsoft.com/office/drawing/2014/main" val="361563745"/>
                  </a:ext>
                </a:extLst>
              </a:tr>
              <a:tr h="370840">
                <a:tc>
                  <a:txBody>
                    <a:bodyPr/>
                    <a:lstStyle/>
                    <a:p>
                      <a:pPr algn="ctr"/>
                      <a:r>
                        <a:rPr lang="en-US" b="0" dirty="0"/>
                        <a:t>Decision Tree</a:t>
                      </a:r>
                    </a:p>
                  </a:txBody>
                  <a:tcPr/>
                </a:tc>
                <a:tc>
                  <a:txBody>
                    <a:bodyPr/>
                    <a:lstStyle/>
                    <a:p>
                      <a:pPr algn="ctr"/>
                      <a:r>
                        <a:rPr lang="en-IN" sz="1400" b="0" i="0" kern="1200" dirty="0">
                          <a:solidFill>
                            <a:schemeClr val="dk1"/>
                          </a:solidFill>
                          <a:effectLst/>
                          <a:latin typeface="+mn-lt"/>
                          <a:ea typeface="+mn-ea"/>
                          <a:cs typeface="+mn-cs"/>
                        </a:rPr>
                        <a:t>0.0</a:t>
                      </a:r>
                      <a:endParaRPr lang="en-IN" sz="1400" b="0" dirty="0"/>
                    </a:p>
                  </a:txBody>
                  <a:tcPr/>
                </a:tc>
                <a:tc>
                  <a:txBody>
                    <a:bodyPr/>
                    <a:lstStyle/>
                    <a:p>
                      <a:pPr algn="ctr"/>
                      <a:r>
                        <a:rPr lang="en-IN" sz="1400" b="0" i="0" kern="1200" dirty="0">
                          <a:solidFill>
                            <a:schemeClr val="dk1"/>
                          </a:solidFill>
                          <a:effectLst/>
                          <a:latin typeface="+mn-lt"/>
                          <a:ea typeface="+mn-ea"/>
                          <a:cs typeface="+mn-cs"/>
                        </a:rPr>
                        <a:t>414.4</a:t>
                      </a:r>
                      <a:endParaRPr lang="en-IN" sz="1400" b="0" dirty="0"/>
                    </a:p>
                  </a:txBody>
                  <a:tcPr/>
                </a:tc>
                <a:tc>
                  <a:txBody>
                    <a:bodyPr/>
                    <a:lstStyle/>
                    <a:p>
                      <a:pPr algn="ctr"/>
                      <a:r>
                        <a:rPr lang="en-IN" sz="1400" b="0" i="0" kern="1200" dirty="0">
                          <a:solidFill>
                            <a:schemeClr val="dk1"/>
                          </a:solidFill>
                          <a:effectLst/>
                          <a:latin typeface="+mn-lt"/>
                          <a:ea typeface="+mn-ea"/>
                          <a:cs typeface="+mn-cs"/>
                        </a:rPr>
                        <a:t>0.0</a:t>
                      </a:r>
                      <a:endParaRPr lang="en-IN" sz="1400" b="0" dirty="0"/>
                    </a:p>
                  </a:txBody>
                  <a:tcPr/>
                </a:tc>
                <a:tc>
                  <a:txBody>
                    <a:bodyPr/>
                    <a:lstStyle/>
                    <a:p>
                      <a:pPr algn="ctr"/>
                      <a:r>
                        <a:rPr lang="en-IN" sz="1400" b="0" i="0" kern="1200" dirty="0">
                          <a:solidFill>
                            <a:schemeClr val="dk1"/>
                          </a:solidFill>
                          <a:effectLst/>
                          <a:latin typeface="+mn-lt"/>
                          <a:ea typeface="+mn-ea"/>
                          <a:cs typeface="+mn-cs"/>
                        </a:rPr>
                        <a:t>0.128</a:t>
                      </a:r>
                      <a:endParaRPr lang="en-IN" sz="1400" b="0" dirty="0"/>
                    </a:p>
                  </a:txBody>
                  <a:tcPr/>
                </a:tc>
                <a:tc>
                  <a:txBody>
                    <a:bodyPr/>
                    <a:lstStyle/>
                    <a:p>
                      <a:pPr algn="ctr"/>
                      <a:r>
                        <a:rPr lang="en-IN" sz="1400" b="0" i="0" kern="1200" dirty="0">
                          <a:solidFill>
                            <a:schemeClr val="dk1"/>
                          </a:solidFill>
                          <a:effectLst/>
                          <a:latin typeface="+mn-lt"/>
                          <a:ea typeface="+mn-ea"/>
                          <a:cs typeface="+mn-cs"/>
                        </a:rPr>
                        <a:t>1.0</a:t>
                      </a:r>
                      <a:endParaRPr lang="en-IN" sz="1400" b="0" dirty="0"/>
                    </a:p>
                  </a:txBody>
                  <a:tcPr/>
                </a:tc>
                <a:tc>
                  <a:txBody>
                    <a:bodyPr/>
                    <a:lstStyle/>
                    <a:p>
                      <a:pPr algn="ctr"/>
                      <a:r>
                        <a:rPr lang="en-IN" sz="1400" b="0" i="0" kern="1200" dirty="0">
                          <a:solidFill>
                            <a:schemeClr val="dk1"/>
                          </a:solidFill>
                          <a:effectLst/>
                          <a:latin typeface="+mn-lt"/>
                          <a:ea typeface="+mn-ea"/>
                          <a:cs typeface="+mn-cs"/>
                        </a:rPr>
                        <a:t>0.106</a:t>
                      </a:r>
                      <a:endParaRPr lang="en-IN" sz="1400" b="0" dirty="0"/>
                    </a:p>
                  </a:txBody>
                  <a:tcPr/>
                </a:tc>
                <a:tc>
                  <a:txBody>
                    <a:bodyPr/>
                    <a:lstStyle/>
                    <a:p>
                      <a:pPr algn="ctr"/>
                      <a:r>
                        <a:rPr lang="en-IN" sz="1400" dirty="0"/>
                        <a:t>1.0</a:t>
                      </a:r>
                      <a:endParaRPr lang="en-IN" sz="1400" b="0" dirty="0"/>
                    </a:p>
                  </a:txBody>
                  <a:tcPr/>
                </a:tc>
                <a:tc>
                  <a:txBody>
                    <a:bodyPr/>
                    <a:lstStyle/>
                    <a:p>
                      <a:pPr algn="ctr"/>
                      <a:r>
                        <a:rPr lang="en-IN" sz="1400" dirty="0"/>
                        <a:t>0.092</a:t>
                      </a:r>
                      <a:endParaRPr lang="en-IN" sz="1400" b="0" dirty="0"/>
                    </a:p>
                  </a:txBody>
                  <a:tcPr/>
                </a:tc>
                <a:extLst>
                  <a:ext uri="{0D108BD9-81ED-4DB2-BD59-A6C34878D82A}">
                    <a16:rowId xmlns:a16="http://schemas.microsoft.com/office/drawing/2014/main" val="271752957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Random Forest</a:t>
                      </a:r>
                      <a:endParaRPr lang="en-IN" b="0" dirty="0"/>
                    </a:p>
                  </a:txBody>
                  <a:tcPr/>
                </a:tc>
                <a:tc>
                  <a:txBody>
                    <a:bodyPr/>
                    <a:lstStyle/>
                    <a:p>
                      <a:pPr algn="ctr"/>
                      <a:r>
                        <a:rPr lang="en-IN" sz="1400" b="0" i="0" kern="1200" dirty="0">
                          <a:solidFill>
                            <a:schemeClr val="dk1"/>
                          </a:solidFill>
                          <a:effectLst/>
                          <a:latin typeface="+mn-lt"/>
                          <a:ea typeface="+mn-ea"/>
                          <a:cs typeface="+mn-cs"/>
                        </a:rPr>
                        <a:t>111.97</a:t>
                      </a:r>
                      <a:endParaRPr lang="en-IN" sz="1400" b="0" dirty="0"/>
                    </a:p>
                  </a:txBody>
                  <a:tcPr/>
                </a:tc>
                <a:tc>
                  <a:txBody>
                    <a:bodyPr/>
                    <a:lstStyle/>
                    <a:p>
                      <a:pPr algn="ctr"/>
                      <a:r>
                        <a:rPr lang="en-IN" sz="1400" b="0" i="0" kern="1200" dirty="0">
                          <a:solidFill>
                            <a:schemeClr val="dk1"/>
                          </a:solidFill>
                          <a:effectLst/>
                          <a:latin typeface="+mn-lt"/>
                          <a:ea typeface="+mn-ea"/>
                          <a:cs typeface="+mn-cs"/>
                        </a:rPr>
                        <a:t>291.1</a:t>
                      </a:r>
                      <a:endParaRPr lang="en-IN" sz="1400" b="0" dirty="0"/>
                    </a:p>
                  </a:txBody>
                  <a:tcPr/>
                </a:tc>
                <a:tc>
                  <a:txBody>
                    <a:bodyPr/>
                    <a:lstStyle/>
                    <a:p>
                      <a:pPr algn="ctr"/>
                      <a:r>
                        <a:rPr lang="en-IN" sz="1400" b="0" i="0" kern="1200" dirty="0">
                          <a:solidFill>
                            <a:schemeClr val="dk1"/>
                          </a:solidFill>
                          <a:effectLst/>
                          <a:latin typeface="+mn-lt"/>
                          <a:ea typeface="+mn-ea"/>
                          <a:cs typeface="+mn-cs"/>
                        </a:rPr>
                        <a:t>0.035</a:t>
                      </a:r>
                      <a:endParaRPr lang="en-IN" sz="1400" b="0" dirty="0"/>
                    </a:p>
                  </a:txBody>
                  <a:tcPr/>
                </a:tc>
                <a:tc>
                  <a:txBody>
                    <a:bodyPr/>
                    <a:lstStyle/>
                    <a:p>
                      <a:pPr algn="ctr"/>
                      <a:r>
                        <a:rPr lang="en-IN" sz="1400" b="0" i="0" kern="1200" dirty="0">
                          <a:solidFill>
                            <a:schemeClr val="dk1"/>
                          </a:solidFill>
                          <a:effectLst/>
                          <a:latin typeface="+mn-lt"/>
                          <a:ea typeface="+mn-ea"/>
                          <a:cs typeface="+mn-cs"/>
                        </a:rPr>
                        <a:t>0.091</a:t>
                      </a:r>
                      <a:endParaRPr lang="en-IN" sz="1400" b="0" dirty="0"/>
                    </a:p>
                  </a:txBody>
                  <a:tcPr/>
                </a:tc>
                <a:tc>
                  <a:txBody>
                    <a:bodyPr/>
                    <a:lstStyle/>
                    <a:p>
                      <a:pPr algn="ctr"/>
                      <a:r>
                        <a:rPr lang="en-IN" sz="1400" b="0" i="0" kern="1200" dirty="0">
                          <a:solidFill>
                            <a:schemeClr val="dk1"/>
                          </a:solidFill>
                          <a:effectLst/>
                          <a:latin typeface="+mn-lt"/>
                          <a:ea typeface="+mn-ea"/>
                          <a:cs typeface="+mn-cs"/>
                        </a:rPr>
                        <a:t>0.94</a:t>
                      </a:r>
                      <a:endParaRPr lang="en-IN" sz="1400" b="0" dirty="0"/>
                    </a:p>
                  </a:txBody>
                  <a:tcPr/>
                </a:tc>
                <a:tc>
                  <a:txBody>
                    <a:bodyPr/>
                    <a:lstStyle/>
                    <a:p>
                      <a:pPr algn="ctr"/>
                      <a:r>
                        <a:rPr lang="en-IN" sz="1400" b="0" i="0" kern="1200" dirty="0">
                          <a:solidFill>
                            <a:schemeClr val="dk1"/>
                          </a:solidFill>
                          <a:effectLst/>
                          <a:latin typeface="+mn-lt"/>
                          <a:ea typeface="+mn-ea"/>
                          <a:cs typeface="+mn-cs"/>
                        </a:rPr>
                        <a:t>0.725</a:t>
                      </a:r>
                      <a:endParaRPr lang="en-IN" sz="1400" b="0" dirty="0"/>
                    </a:p>
                  </a:txBody>
                  <a:tcPr/>
                </a:tc>
                <a:tc>
                  <a:txBody>
                    <a:bodyPr/>
                    <a:lstStyle/>
                    <a:p>
                      <a:pPr algn="ctr"/>
                      <a:r>
                        <a:rPr lang="en-IN" sz="1400" dirty="0"/>
                        <a:t>0.939</a:t>
                      </a:r>
                      <a:endParaRPr lang="en-IN" sz="1400" b="0" dirty="0"/>
                    </a:p>
                  </a:txBody>
                  <a:tcPr/>
                </a:tc>
                <a:tc>
                  <a:txBody>
                    <a:bodyPr/>
                    <a:lstStyle/>
                    <a:p>
                      <a:pPr algn="ctr"/>
                      <a:r>
                        <a:rPr lang="en-IN" sz="1400" dirty="0"/>
                        <a:t>0.709</a:t>
                      </a:r>
                      <a:endParaRPr lang="en-IN" sz="1400" b="0" dirty="0"/>
                    </a:p>
                  </a:txBody>
                  <a:tcPr/>
                </a:tc>
                <a:extLst>
                  <a:ext uri="{0D108BD9-81ED-4DB2-BD59-A6C34878D82A}">
                    <a16:rowId xmlns:a16="http://schemas.microsoft.com/office/drawing/2014/main" val="3035749524"/>
                  </a:ext>
                </a:extLst>
              </a:tr>
              <a:tr h="370840">
                <a:tc>
                  <a:txBody>
                    <a:bodyPr/>
                    <a:lstStyle/>
                    <a:p>
                      <a:pPr algn="ctr"/>
                      <a:r>
                        <a:rPr lang="en-US" b="0" dirty="0"/>
                        <a:t>Gradient Boost</a:t>
                      </a:r>
                      <a:endParaRPr lang="en-IN" b="0" dirty="0"/>
                    </a:p>
                  </a:txBody>
                  <a:tcPr/>
                </a:tc>
                <a:tc>
                  <a:txBody>
                    <a:bodyPr/>
                    <a:lstStyle/>
                    <a:p>
                      <a:pPr algn="ctr"/>
                      <a:r>
                        <a:rPr lang="en-IN" sz="1400" b="0" i="0" kern="1200" dirty="0">
                          <a:solidFill>
                            <a:schemeClr val="dk1"/>
                          </a:solidFill>
                          <a:effectLst/>
                          <a:latin typeface="+mn-lt"/>
                          <a:ea typeface="+mn-ea"/>
                          <a:cs typeface="+mn-cs"/>
                        </a:rPr>
                        <a:t>189.04</a:t>
                      </a:r>
                      <a:endParaRPr lang="en-IN" sz="1400" b="0" dirty="0"/>
                    </a:p>
                  </a:txBody>
                  <a:tcPr/>
                </a:tc>
                <a:tc>
                  <a:txBody>
                    <a:bodyPr/>
                    <a:lstStyle/>
                    <a:p>
                      <a:pPr algn="ctr"/>
                      <a:r>
                        <a:rPr lang="en-IN" sz="1400" b="0" i="0" kern="1200" dirty="0">
                          <a:solidFill>
                            <a:schemeClr val="dk1"/>
                          </a:solidFill>
                          <a:effectLst/>
                          <a:latin typeface="+mn-lt"/>
                          <a:ea typeface="+mn-ea"/>
                          <a:cs typeface="+mn-cs"/>
                        </a:rPr>
                        <a:t>278.34</a:t>
                      </a:r>
                      <a:endParaRPr lang="en-IN" sz="1400" b="0" dirty="0"/>
                    </a:p>
                  </a:txBody>
                  <a:tcPr/>
                </a:tc>
                <a:tc>
                  <a:txBody>
                    <a:bodyPr/>
                    <a:lstStyle/>
                    <a:p>
                      <a:pPr algn="ctr"/>
                      <a:r>
                        <a:rPr lang="en-IN" sz="1400" b="0" i="0" kern="1200" dirty="0">
                          <a:solidFill>
                            <a:schemeClr val="dk1"/>
                          </a:solidFill>
                          <a:effectLst/>
                          <a:latin typeface="+mn-lt"/>
                          <a:ea typeface="+mn-ea"/>
                          <a:cs typeface="+mn-cs"/>
                        </a:rPr>
                        <a:t>0.058</a:t>
                      </a:r>
                      <a:endParaRPr lang="en-IN" sz="1400" b="0" dirty="0"/>
                    </a:p>
                  </a:txBody>
                  <a:tcPr/>
                </a:tc>
                <a:tc>
                  <a:txBody>
                    <a:bodyPr/>
                    <a:lstStyle/>
                    <a:p>
                      <a:pPr algn="ctr"/>
                      <a:r>
                        <a:rPr lang="en-IN" sz="1400" b="0" i="0" kern="1200" dirty="0">
                          <a:solidFill>
                            <a:schemeClr val="dk1"/>
                          </a:solidFill>
                          <a:effectLst/>
                          <a:latin typeface="+mn-lt"/>
                          <a:ea typeface="+mn-ea"/>
                          <a:cs typeface="+mn-cs"/>
                        </a:rPr>
                        <a:t>0.08</a:t>
                      </a:r>
                      <a:endParaRPr lang="en-IN" sz="1400" b="0" dirty="0"/>
                    </a:p>
                  </a:txBody>
                  <a:tcPr/>
                </a:tc>
                <a:tc>
                  <a:txBody>
                    <a:bodyPr/>
                    <a:lstStyle/>
                    <a:p>
                      <a:pPr algn="ctr"/>
                      <a:r>
                        <a:rPr lang="en-IN" sz="1400" b="0" i="0" kern="1200" dirty="0">
                          <a:solidFill>
                            <a:schemeClr val="dk1"/>
                          </a:solidFill>
                          <a:effectLst/>
                          <a:latin typeface="+mn-lt"/>
                          <a:ea typeface="+mn-ea"/>
                          <a:cs typeface="+mn-cs"/>
                        </a:rPr>
                        <a:t>0.83</a:t>
                      </a:r>
                      <a:endParaRPr lang="en-IN" sz="1400" b="0" dirty="0"/>
                    </a:p>
                  </a:txBody>
                  <a:tcPr/>
                </a:tc>
                <a:tc>
                  <a:txBody>
                    <a:bodyPr/>
                    <a:lstStyle/>
                    <a:p>
                      <a:pPr algn="ctr"/>
                      <a:r>
                        <a:rPr lang="en-IN" sz="1400" b="0" i="0" kern="1200" dirty="0">
                          <a:solidFill>
                            <a:schemeClr val="dk1"/>
                          </a:solidFill>
                          <a:effectLst/>
                          <a:latin typeface="+mn-lt"/>
                          <a:ea typeface="+mn-ea"/>
                          <a:cs typeface="+mn-cs"/>
                        </a:rPr>
                        <a:t>0.61</a:t>
                      </a:r>
                      <a:endParaRPr lang="en-IN" sz="1400" b="0" dirty="0"/>
                    </a:p>
                  </a:txBody>
                  <a:tcPr/>
                </a:tc>
                <a:tc>
                  <a:txBody>
                    <a:bodyPr/>
                    <a:lstStyle/>
                    <a:p>
                      <a:pPr algn="ctr"/>
                      <a:r>
                        <a:rPr lang="en-IN" sz="1400" dirty="0"/>
                        <a:t>0.827</a:t>
                      </a:r>
                      <a:endParaRPr lang="en-IN" sz="1400" b="0" dirty="0"/>
                    </a:p>
                  </a:txBody>
                  <a:tcPr/>
                </a:tc>
                <a:tc>
                  <a:txBody>
                    <a:bodyPr/>
                    <a:lstStyle/>
                    <a:p>
                      <a:pPr algn="ctr"/>
                      <a:r>
                        <a:rPr lang="en-IN" sz="1400" dirty="0"/>
                        <a:t>0.606</a:t>
                      </a:r>
                      <a:endParaRPr lang="en-IN" sz="1400" b="0" dirty="0"/>
                    </a:p>
                  </a:txBody>
                  <a:tcPr/>
                </a:tc>
                <a:extLst>
                  <a:ext uri="{0D108BD9-81ED-4DB2-BD59-A6C34878D82A}">
                    <a16:rowId xmlns:a16="http://schemas.microsoft.com/office/drawing/2014/main" val="2648894340"/>
                  </a:ext>
                </a:extLst>
              </a:tr>
              <a:tr h="370840">
                <a:tc>
                  <a:txBody>
                    <a:bodyPr/>
                    <a:lstStyle/>
                    <a:p>
                      <a:pPr algn="ctr"/>
                      <a:endParaRPr lang="en-IN" b="0" dirty="0"/>
                    </a:p>
                  </a:txBody>
                  <a:tcPr/>
                </a:tc>
                <a:tc>
                  <a:txBody>
                    <a:bodyPr/>
                    <a:lstStyle/>
                    <a:p>
                      <a:pPr algn="ctr"/>
                      <a:endParaRPr lang="en-IN" b="0" dirty="0"/>
                    </a:p>
                  </a:txBody>
                  <a:tcPr/>
                </a:tc>
                <a:tc>
                  <a:txBody>
                    <a:bodyPr/>
                    <a:lstStyle/>
                    <a:p>
                      <a:pPr algn="ctr"/>
                      <a:endParaRPr lang="en-IN" b="0" dirty="0"/>
                    </a:p>
                  </a:txBody>
                  <a:tcPr/>
                </a:tc>
                <a:tc>
                  <a:txBody>
                    <a:bodyPr/>
                    <a:lstStyle/>
                    <a:p>
                      <a:pPr algn="ctr"/>
                      <a:endParaRPr lang="en-IN" b="0" dirty="0"/>
                    </a:p>
                  </a:txBody>
                  <a:tcPr/>
                </a:tc>
                <a:tc>
                  <a:txBody>
                    <a:bodyPr/>
                    <a:lstStyle/>
                    <a:p>
                      <a:pPr algn="ctr"/>
                      <a:endParaRPr lang="en-IN" b="0" dirty="0"/>
                    </a:p>
                  </a:txBody>
                  <a:tcPr/>
                </a:tc>
                <a:tc>
                  <a:txBody>
                    <a:bodyPr/>
                    <a:lstStyle/>
                    <a:p>
                      <a:pPr algn="ctr"/>
                      <a:endParaRPr lang="en-IN" b="0" dirty="0"/>
                    </a:p>
                  </a:txBody>
                  <a:tcPr/>
                </a:tc>
                <a:tc>
                  <a:txBody>
                    <a:bodyPr/>
                    <a:lstStyle/>
                    <a:p>
                      <a:pPr algn="ctr"/>
                      <a:endParaRPr lang="en-IN" b="0" dirty="0"/>
                    </a:p>
                  </a:txBody>
                  <a:tcPr/>
                </a:tc>
                <a:tc>
                  <a:txBody>
                    <a:bodyPr/>
                    <a:lstStyle/>
                    <a:p>
                      <a:pPr algn="ctr"/>
                      <a:endParaRPr lang="en-IN" b="0" dirty="0"/>
                    </a:p>
                  </a:txBody>
                  <a:tcPr/>
                </a:tc>
                <a:tc>
                  <a:txBody>
                    <a:bodyPr/>
                    <a:lstStyle/>
                    <a:p>
                      <a:pPr algn="ctr"/>
                      <a:endParaRPr lang="en-IN" b="0" dirty="0"/>
                    </a:p>
                  </a:txBody>
                  <a:tcPr/>
                </a:tc>
                <a:extLst>
                  <a:ext uri="{0D108BD9-81ED-4DB2-BD59-A6C34878D82A}">
                    <a16:rowId xmlns:a16="http://schemas.microsoft.com/office/drawing/2014/main" val="1533905851"/>
                  </a:ext>
                </a:extLst>
              </a:tr>
            </a:tbl>
          </a:graphicData>
        </a:graphic>
      </p:graphicFrame>
    </p:spTree>
    <p:extLst>
      <p:ext uri="{BB962C8B-B14F-4D97-AF65-F5344CB8AC3E}">
        <p14:creationId xmlns:p14="http://schemas.microsoft.com/office/powerpoint/2010/main" val="2929479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6EA5-1EEF-4F8D-A202-227127F37230}"/>
              </a:ext>
            </a:extLst>
          </p:cNvPr>
          <p:cNvSpPr>
            <a:spLocks noGrp="1"/>
          </p:cNvSpPr>
          <p:nvPr>
            <p:ph type="title"/>
          </p:nvPr>
        </p:nvSpPr>
        <p:spPr/>
        <p:txBody>
          <a:bodyPr/>
          <a:lstStyle/>
          <a:p>
            <a:r>
              <a:rPr lang="en-US" dirty="0"/>
              <a:t>Dataset Comparison </a:t>
            </a:r>
          </a:p>
        </p:txBody>
      </p:sp>
      <p:graphicFrame>
        <p:nvGraphicFramePr>
          <p:cNvPr id="24" name="Table 23">
            <a:extLst>
              <a:ext uri="{FF2B5EF4-FFF2-40B4-BE49-F238E27FC236}">
                <a16:creationId xmlns:a16="http://schemas.microsoft.com/office/drawing/2014/main" id="{6EA06680-07FC-17D4-9704-4B509791A057}"/>
              </a:ext>
            </a:extLst>
          </p:cNvPr>
          <p:cNvGraphicFramePr>
            <a:graphicFrameLocks noGrp="1"/>
          </p:cNvGraphicFramePr>
          <p:nvPr>
            <p:extLst>
              <p:ext uri="{D42A27DB-BD31-4B8C-83A1-F6EECF244321}">
                <p14:modId xmlns:p14="http://schemas.microsoft.com/office/powerpoint/2010/main" val="3646947314"/>
              </p:ext>
            </p:extLst>
          </p:nvPr>
        </p:nvGraphicFramePr>
        <p:xfrm>
          <a:off x="1931437" y="2416629"/>
          <a:ext cx="8173615" cy="3293708"/>
        </p:xfrm>
        <a:graphic>
          <a:graphicData uri="http://schemas.openxmlformats.org/drawingml/2006/table">
            <a:tbl>
              <a:tblPr firstRow="1" bandRow="1">
                <a:tableStyleId>{5C22544A-7EE6-4342-B048-85BDC9FD1C3A}</a:tableStyleId>
              </a:tblPr>
              <a:tblGrid>
                <a:gridCol w="2577031">
                  <a:extLst>
                    <a:ext uri="{9D8B030D-6E8A-4147-A177-3AD203B41FA5}">
                      <a16:colId xmlns:a16="http://schemas.microsoft.com/office/drawing/2014/main" val="3802568684"/>
                    </a:ext>
                  </a:extLst>
                </a:gridCol>
                <a:gridCol w="969640">
                  <a:extLst>
                    <a:ext uri="{9D8B030D-6E8A-4147-A177-3AD203B41FA5}">
                      <a16:colId xmlns:a16="http://schemas.microsoft.com/office/drawing/2014/main" val="3976745862"/>
                    </a:ext>
                  </a:extLst>
                </a:gridCol>
                <a:gridCol w="969640">
                  <a:extLst>
                    <a:ext uri="{9D8B030D-6E8A-4147-A177-3AD203B41FA5}">
                      <a16:colId xmlns:a16="http://schemas.microsoft.com/office/drawing/2014/main" val="2369638230"/>
                    </a:ext>
                  </a:extLst>
                </a:gridCol>
                <a:gridCol w="1034718">
                  <a:extLst>
                    <a:ext uri="{9D8B030D-6E8A-4147-A177-3AD203B41FA5}">
                      <a16:colId xmlns:a16="http://schemas.microsoft.com/office/drawing/2014/main" val="3261502878"/>
                    </a:ext>
                  </a:extLst>
                </a:gridCol>
                <a:gridCol w="1034718">
                  <a:extLst>
                    <a:ext uri="{9D8B030D-6E8A-4147-A177-3AD203B41FA5}">
                      <a16:colId xmlns:a16="http://schemas.microsoft.com/office/drawing/2014/main" val="1019904324"/>
                    </a:ext>
                  </a:extLst>
                </a:gridCol>
                <a:gridCol w="793934">
                  <a:extLst>
                    <a:ext uri="{9D8B030D-6E8A-4147-A177-3AD203B41FA5}">
                      <a16:colId xmlns:a16="http://schemas.microsoft.com/office/drawing/2014/main" val="3641057775"/>
                    </a:ext>
                  </a:extLst>
                </a:gridCol>
                <a:gridCol w="793934">
                  <a:extLst>
                    <a:ext uri="{9D8B030D-6E8A-4147-A177-3AD203B41FA5}">
                      <a16:colId xmlns:a16="http://schemas.microsoft.com/office/drawing/2014/main" val="664270545"/>
                    </a:ext>
                  </a:extLst>
                </a:gridCol>
              </a:tblGrid>
              <a:tr h="848685">
                <a:tc rowSpan="2">
                  <a:txBody>
                    <a:bodyPr/>
                    <a:lstStyle/>
                    <a:p>
                      <a:pPr algn="ctr"/>
                      <a:r>
                        <a:rPr lang="en-US" b="0" dirty="0"/>
                        <a:t>MODELs</a:t>
                      </a:r>
                      <a:endParaRPr lang="en-IN" b="0" dirty="0"/>
                    </a:p>
                  </a:txBody>
                  <a:tcPr/>
                </a:tc>
                <a:tc gridSpan="2">
                  <a:txBody>
                    <a:bodyPr/>
                    <a:lstStyle/>
                    <a:p>
                      <a:pPr algn="ctr"/>
                      <a:r>
                        <a:rPr lang="en-US" sz="2000" b="0" dirty="0"/>
                        <a:t>Dataset-1</a:t>
                      </a:r>
                    </a:p>
                    <a:p>
                      <a:pPr algn="ctr"/>
                      <a:r>
                        <a:rPr lang="en-US" sz="1400" b="0" dirty="0"/>
                        <a:t>(Accuracy)</a:t>
                      </a:r>
                      <a:endParaRPr lang="en-IN" sz="1400" b="0" dirty="0"/>
                    </a:p>
                  </a:txBody>
                  <a:tcPr/>
                </a:tc>
                <a:tc hMerge="1">
                  <a:txBody>
                    <a:bodyPr/>
                    <a:lstStyle/>
                    <a:p>
                      <a:endParaRPr lang="en-IN"/>
                    </a:p>
                  </a:txBody>
                  <a:tcPr/>
                </a:tc>
                <a:tc gridSpan="2">
                  <a:txBody>
                    <a:bodyPr/>
                    <a:lstStyle/>
                    <a:p>
                      <a:pPr algn="ctr"/>
                      <a:r>
                        <a:rPr lang="en-US" sz="1800" b="0" dirty="0"/>
                        <a:t>Dataset-2</a:t>
                      </a:r>
                    </a:p>
                    <a:p>
                      <a:pPr algn="ctr"/>
                      <a:r>
                        <a:rPr lang="en-US" sz="1400" b="0" dirty="0"/>
                        <a:t>(Accuracy)</a:t>
                      </a:r>
                      <a:endParaRPr lang="en-IN" sz="1400" b="0" dirty="0"/>
                    </a:p>
                  </a:txBody>
                  <a:tcPr/>
                </a:tc>
                <a:tc hMerge="1">
                  <a:txBody>
                    <a:bodyPr/>
                    <a:lstStyle/>
                    <a:p>
                      <a:endParaRPr lang="en-IN"/>
                    </a:p>
                  </a:txBody>
                  <a:tcPr/>
                </a:tc>
                <a:tc gridSpan="2">
                  <a:txBody>
                    <a:bodyPr/>
                    <a:lstStyle/>
                    <a:p>
                      <a:pPr algn="ctr"/>
                      <a:r>
                        <a:rPr lang="en-US" b="0" dirty="0"/>
                        <a:t>Dataset-3</a:t>
                      </a:r>
                    </a:p>
                    <a:p>
                      <a:pPr algn="ctr"/>
                      <a:r>
                        <a:rPr lang="en-US" sz="1600" b="0" dirty="0"/>
                        <a:t>(</a:t>
                      </a:r>
                      <a:r>
                        <a:rPr lang="en-US" sz="1400" b="0" dirty="0"/>
                        <a:t>Accuracy</a:t>
                      </a:r>
                      <a:r>
                        <a:rPr lang="en-US" sz="1600" b="0" dirty="0"/>
                        <a:t>)</a:t>
                      </a:r>
                      <a:endParaRPr lang="en-IN" sz="1600" b="0" dirty="0"/>
                    </a:p>
                  </a:txBody>
                  <a:tcPr/>
                </a:tc>
                <a:tc hMerge="1">
                  <a:txBody>
                    <a:bodyPr/>
                    <a:lstStyle/>
                    <a:p>
                      <a:endParaRPr lang="en-IN"/>
                    </a:p>
                  </a:txBody>
                  <a:tcPr/>
                </a:tc>
                <a:extLst>
                  <a:ext uri="{0D108BD9-81ED-4DB2-BD59-A6C34878D82A}">
                    <a16:rowId xmlns:a16="http://schemas.microsoft.com/office/drawing/2014/main" val="2108285907"/>
                  </a:ext>
                </a:extLst>
              </a:tr>
              <a:tr h="484963">
                <a:tc vMerge="1">
                  <a:txBody>
                    <a:bodyPr/>
                    <a:lstStyle/>
                    <a:p>
                      <a:endParaRPr lang="en-IN"/>
                    </a:p>
                  </a:txBody>
                  <a:tcPr/>
                </a:tc>
                <a:tc>
                  <a:txBody>
                    <a:bodyPr/>
                    <a:lstStyle/>
                    <a:p>
                      <a:pPr algn="ctr"/>
                      <a:r>
                        <a:rPr lang="en-US" sz="1600" b="0" dirty="0">
                          <a:solidFill>
                            <a:schemeClr val="bg1"/>
                          </a:solidFill>
                        </a:rPr>
                        <a:t>Train</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Test</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Train</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Test</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Train</a:t>
                      </a:r>
                      <a:endParaRPr lang="en-IN" sz="1600" b="0" dirty="0">
                        <a:solidFill>
                          <a:schemeClr val="bg1"/>
                        </a:solidFill>
                      </a:endParaRPr>
                    </a:p>
                  </a:txBody>
                  <a:tcPr>
                    <a:solidFill>
                      <a:srgbClr val="F5A700"/>
                    </a:solidFill>
                  </a:tcPr>
                </a:tc>
                <a:tc>
                  <a:txBody>
                    <a:bodyPr/>
                    <a:lstStyle/>
                    <a:p>
                      <a:pPr algn="ctr"/>
                      <a:r>
                        <a:rPr lang="en-US" sz="1600" b="0" dirty="0">
                          <a:solidFill>
                            <a:schemeClr val="bg1"/>
                          </a:solidFill>
                        </a:rPr>
                        <a:t>Test</a:t>
                      </a:r>
                      <a:endParaRPr lang="en-IN" sz="1600" b="0" dirty="0">
                        <a:solidFill>
                          <a:schemeClr val="bg1"/>
                        </a:solidFill>
                      </a:endParaRPr>
                    </a:p>
                  </a:txBody>
                  <a:tcPr>
                    <a:solidFill>
                      <a:srgbClr val="F5A700"/>
                    </a:solidFill>
                  </a:tcPr>
                </a:tc>
                <a:extLst>
                  <a:ext uri="{0D108BD9-81ED-4DB2-BD59-A6C34878D82A}">
                    <a16:rowId xmlns:a16="http://schemas.microsoft.com/office/drawing/2014/main" val="605036166"/>
                  </a:ext>
                </a:extLst>
              </a:tr>
              <a:tr h="491699">
                <a:tc>
                  <a:txBody>
                    <a:bodyPr/>
                    <a:lstStyle/>
                    <a:p>
                      <a:pPr algn="ctr"/>
                      <a:r>
                        <a:rPr lang="en-US" sz="1600" b="0" dirty="0"/>
                        <a:t>Linear Regression</a:t>
                      </a:r>
                      <a:endParaRPr lang="en-IN" sz="1600" b="0" dirty="0"/>
                    </a:p>
                  </a:txBody>
                  <a:tcPr/>
                </a:tc>
                <a:tc>
                  <a:txBody>
                    <a:bodyPr/>
                    <a:lstStyle/>
                    <a:p>
                      <a:pPr algn="ctr"/>
                      <a:r>
                        <a:rPr lang="en-IN" sz="1400" b="0" i="0" kern="1200" dirty="0">
                          <a:solidFill>
                            <a:schemeClr val="dk1"/>
                          </a:solidFill>
                          <a:effectLst/>
                          <a:latin typeface="+mn-lt"/>
                          <a:ea typeface="+mn-ea"/>
                          <a:cs typeface="+mn-cs"/>
                        </a:rPr>
                        <a:t>0.745</a:t>
                      </a:r>
                      <a:endParaRPr lang="en-IN" sz="1400" b="0" dirty="0"/>
                    </a:p>
                  </a:txBody>
                  <a:tcPr/>
                </a:tc>
                <a:tc>
                  <a:txBody>
                    <a:bodyPr/>
                    <a:lstStyle/>
                    <a:p>
                      <a:pPr algn="ctr"/>
                      <a:r>
                        <a:rPr lang="en-IN" sz="1400" dirty="0"/>
                        <a:t>0.7545</a:t>
                      </a:r>
                      <a:endParaRPr lang="en-IN" sz="1400" b="0" dirty="0"/>
                    </a:p>
                  </a:txBody>
                  <a:tcPr/>
                </a:tc>
                <a:tc>
                  <a:txBody>
                    <a:bodyPr/>
                    <a:lstStyle/>
                    <a:p>
                      <a:pPr algn="ctr"/>
                      <a:r>
                        <a:rPr lang="en-IN" sz="1400" b="0" i="0" kern="1200" dirty="0">
                          <a:solidFill>
                            <a:schemeClr val="dk1"/>
                          </a:solidFill>
                          <a:effectLst/>
                          <a:latin typeface="+mn-lt"/>
                          <a:ea typeface="+mn-ea"/>
                          <a:cs typeface="+mn-cs"/>
                        </a:rPr>
                        <a:t>0.627</a:t>
                      </a:r>
                      <a:endParaRPr lang="en-IN" sz="1400" b="0" dirty="0"/>
                    </a:p>
                  </a:txBody>
                  <a:tcPr/>
                </a:tc>
                <a:tc>
                  <a:txBody>
                    <a:bodyPr/>
                    <a:lstStyle/>
                    <a:p>
                      <a:pPr algn="ctr"/>
                      <a:r>
                        <a:rPr lang="en-IN" sz="1400" dirty="0"/>
                        <a:t>0.631</a:t>
                      </a:r>
                      <a:endParaRPr lang="en-IN" sz="1400" b="0" dirty="0"/>
                    </a:p>
                  </a:txBody>
                  <a:tcPr/>
                </a:tc>
                <a:tc>
                  <a:txBody>
                    <a:bodyPr/>
                    <a:lstStyle/>
                    <a:p>
                      <a:pPr algn="ctr"/>
                      <a:r>
                        <a:rPr lang="en-IN" sz="1400" b="0" i="0" kern="1200" dirty="0">
                          <a:solidFill>
                            <a:schemeClr val="dk1"/>
                          </a:solidFill>
                          <a:effectLst/>
                          <a:latin typeface="+mn-lt"/>
                          <a:ea typeface="+mn-ea"/>
                          <a:cs typeface="+mn-cs"/>
                        </a:rPr>
                        <a:t>0.685</a:t>
                      </a:r>
                      <a:endParaRPr lang="en-IN" sz="1050" b="0" dirty="0"/>
                    </a:p>
                  </a:txBody>
                  <a:tcPr/>
                </a:tc>
                <a:tc>
                  <a:txBody>
                    <a:bodyPr/>
                    <a:lstStyle/>
                    <a:p>
                      <a:pPr algn="ctr"/>
                      <a:r>
                        <a:rPr lang="en-IN" sz="1400" b="0" i="0" kern="1200" dirty="0">
                          <a:solidFill>
                            <a:schemeClr val="dk1"/>
                          </a:solidFill>
                          <a:effectLst/>
                          <a:latin typeface="+mn-lt"/>
                          <a:ea typeface="+mn-ea"/>
                          <a:cs typeface="+mn-cs"/>
                        </a:rPr>
                        <a:t>0.670</a:t>
                      </a:r>
                      <a:endParaRPr lang="en-IN" sz="1050" b="0" dirty="0"/>
                    </a:p>
                  </a:txBody>
                  <a:tcPr/>
                </a:tc>
                <a:extLst>
                  <a:ext uri="{0D108BD9-81ED-4DB2-BD59-A6C34878D82A}">
                    <a16:rowId xmlns:a16="http://schemas.microsoft.com/office/drawing/2014/main" val="361563745"/>
                  </a:ext>
                </a:extLst>
              </a:tr>
              <a:tr h="491699">
                <a:tc>
                  <a:txBody>
                    <a:bodyPr/>
                    <a:lstStyle/>
                    <a:p>
                      <a:pPr algn="ctr"/>
                      <a:r>
                        <a:rPr lang="en-US" b="0" dirty="0"/>
                        <a:t>Decision Tree</a:t>
                      </a:r>
                    </a:p>
                  </a:txBody>
                  <a:tcPr/>
                </a:tc>
                <a:tc>
                  <a:txBody>
                    <a:bodyPr/>
                    <a:lstStyle/>
                    <a:p>
                      <a:pPr algn="ctr"/>
                      <a:r>
                        <a:rPr lang="en-IN" sz="1400" b="0" i="0" kern="1200" dirty="0">
                          <a:solidFill>
                            <a:schemeClr val="dk1"/>
                          </a:solidFill>
                          <a:effectLst/>
                          <a:latin typeface="+mn-lt"/>
                          <a:ea typeface="+mn-ea"/>
                          <a:cs typeface="+mn-cs"/>
                        </a:rPr>
                        <a:t>0.999</a:t>
                      </a:r>
                      <a:endParaRPr lang="en-IN" sz="1400" b="0" dirty="0"/>
                    </a:p>
                  </a:txBody>
                  <a:tcPr/>
                </a:tc>
                <a:tc>
                  <a:txBody>
                    <a:bodyPr/>
                    <a:lstStyle/>
                    <a:p>
                      <a:pPr algn="ctr"/>
                      <a:r>
                        <a:rPr lang="en-US" sz="1400" b="0" dirty="0"/>
                        <a:t>0.915</a:t>
                      </a:r>
                      <a:endParaRPr lang="en-IN" sz="1400" b="0" dirty="0"/>
                    </a:p>
                  </a:txBody>
                  <a:tcPr/>
                </a:tc>
                <a:tc>
                  <a:txBody>
                    <a:bodyPr/>
                    <a:lstStyle/>
                    <a:p>
                      <a:pPr algn="ctr"/>
                      <a:r>
                        <a:rPr lang="en-IN" sz="1400" b="0" i="0" kern="1200" dirty="0">
                          <a:solidFill>
                            <a:schemeClr val="dk1"/>
                          </a:solidFill>
                          <a:effectLst/>
                          <a:latin typeface="+mn-lt"/>
                          <a:ea typeface="+mn-ea"/>
                          <a:cs typeface="+mn-cs"/>
                        </a:rPr>
                        <a:t>0.998</a:t>
                      </a:r>
                      <a:endParaRPr lang="en-IN" sz="1400" b="0" dirty="0"/>
                    </a:p>
                  </a:txBody>
                  <a:tcPr/>
                </a:tc>
                <a:tc>
                  <a:txBody>
                    <a:bodyPr/>
                    <a:lstStyle/>
                    <a:p>
                      <a:pPr algn="ctr"/>
                      <a:r>
                        <a:rPr lang="en-IN" sz="1400" b="0" i="0" kern="1200" dirty="0">
                          <a:solidFill>
                            <a:schemeClr val="dk1"/>
                          </a:solidFill>
                          <a:effectLst/>
                          <a:latin typeface="+mn-lt"/>
                          <a:ea typeface="+mn-ea"/>
                          <a:cs typeface="+mn-cs"/>
                        </a:rPr>
                        <a:t>0.663</a:t>
                      </a:r>
                      <a:endParaRPr lang="en-IN" sz="1400" b="0" dirty="0"/>
                    </a:p>
                  </a:txBody>
                  <a:tcPr/>
                </a:tc>
                <a:tc>
                  <a:txBody>
                    <a:bodyPr/>
                    <a:lstStyle/>
                    <a:p>
                      <a:pPr algn="ctr"/>
                      <a:r>
                        <a:rPr lang="en-IN" sz="1400" b="0" i="0" kern="1200" dirty="0">
                          <a:solidFill>
                            <a:schemeClr val="dk1"/>
                          </a:solidFill>
                          <a:effectLst/>
                          <a:latin typeface="+mn-lt"/>
                          <a:ea typeface="+mn-ea"/>
                          <a:cs typeface="+mn-cs"/>
                        </a:rPr>
                        <a:t>1.0</a:t>
                      </a:r>
                      <a:endParaRPr lang="en-IN" sz="1050" b="0" dirty="0"/>
                    </a:p>
                  </a:txBody>
                  <a:tcPr/>
                </a:tc>
                <a:tc>
                  <a:txBody>
                    <a:bodyPr/>
                    <a:lstStyle/>
                    <a:p>
                      <a:pPr algn="ctr"/>
                      <a:r>
                        <a:rPr lang="en-IN" sz="1400" b="0" i="0" kern="1200" dirty="0">
                          <a:solidFill>
                            <a:schemeClr val="dk1"/>
                          </a:solidFill>
                          <a:effectLst/>
                          <a:latin typeface="+mn-lt"/>
                          <a:ea typeface="+mn-ea"/>
                          <a:cs typeface="+mn-cs"/>
                        </a:rPr>
                        <a:t>0.106</a:t>
                      </a:r>
                      <a:endParaRPr lang="en-IN" sz="1050" b="0" dirty="0"/>
                    </a:p>
                  </a:txBody>
                  <a:tcPr/>
                </a:tc>
                <a:extLst>
                  <a:ext uri="{0D108BD9-81ED-4DB2-BD59-A6C34878D82A}">
                    <a16:rowId xmlns:a16="http://schemas.microsoft.com/office/drawing/2014/main" val="2717529577"/>
                  </a:ext>
                </a:extLst>
              </a:tr>
              <a:tr h="4849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Random Forest</a:t>
                      </a:r>
                      <a:endParaRPr lang="en-IN" b="0" dirty="0"/>
                    </a:p>
                  </a:txBody>
                  <a:tcPr/>
                </a:tc>
                <a:tc>
                  <a:txBody>
                    <a:bodyPr/>
                    <a:lstStyle/>
                    <a:p>
                      <a:pPr algn="ctr"/>
                      <a:r>
                        <a:rPr lang="en-IN" sz="1400" b="0" i="0" kern="1200" dirty="0">
                          <a:solidFill>
                            <a:schemeClr val="dk1"/>
                          </a:solidFill>
                          <a:effectLst/>
                          <a:latin typeface="+mn-lt"/>
                          <a:ea typeface="+mn-ea"/>
                          <a:cs typeface="+mn-cs"/>
                        </a:rPr>
                        <a:t>0.989</a:t>
                      </a:r>
                      <a:endParaRPr lang="en-IN" sz="1400" b="0" dirty="0"/>
                    </a:p>
                  </a:txBody>
                  <a:tcPr/>
                </a:tc>
                <a:tc>
                  <a:txBody>
                    <a:bodyPr/>
                    <a:lstStyle/>
                    <a:p>
                      <a:pPr algn="ctr"/>
                      <a:r>
                        <a:rPr lang="en-IN" sz="1400" dirty="0"/>
                        <a:t>0.927</a:t>
                      </a:r>
                      <a:endParaRPr lang="en-IN" sz="1400" b="0" dirty="0"/>
                    </a:p>
                  </a:txBody>
                  <a:tcPr/>
                </a:tc>
                <a:tc>
                  <a:txBody>
                    <a:bodyPr/>
                    <a:lstStyle/>
                    <a:p>
                      <a:pPr algn="ctr"/>
                      <a:r>
                        <a:rPr lang="en-IN" sz="1400" b="0" i="0" kern="1200" dirty="0">
                          <a:solidFill>
                            <a:schemeClr val="dk1"/>
                          </a:solidFill>
                          <a:effectLst/>
                          <a:latin typeface="+mn-lt"/>
                          <a:ea typeface="+mn-ea"/>
                          <a:cs typeface="+mn-cs"/>
                        </a:rPr>
                        <a:t>0.965</a:t>
                      </a:r>
                      <a:endParaRPr lang="en-IN" sz="1400" b="0" dirty="0"/>
                    </a:p>
                  </a:txBody>
                  <a:tcPr/>
                </a:tc>
                <a:tc>
                  <a:txBody>
                    <a:bodyPr/>
                    <a:lstStyle/>
                    <a:p>
                      <a:pPr algn="ctr"/>
                      <a:r>
                        <a:rPr lang="en-IN" sz="1400" dirty="0"/>
                        <a:t>0.773</a:t>
                      </a:r>
                      <a:endParaRPr lang="en-IN" sz="1400" b="0" dirty="0"/>
                    </a:p>
                  </a:txBody>
                  <a:tcPr/>
                </a:tc>
                <a:tc>
                  <a:txBody>
                    <a:bodyPr/>
                    <a:lstStyle/>
                    <a:p>
                      <a:pPr algn="ctr"/>
                      <a:r>
                        <a:rPr lang="en-IN" sz="1400" b="0" i="0" kern="1200" dirty="0">
                          <a:solidFill>
                            <a:schemeClr val="dk1"/>
                          </a:solidFill>
                          <a:effectLst/>
                          <a:latin typeface="+mn-lt"/>
                          <a:ea typeface="+mn-ea"/>
                          <a:cs typeface="+mn-cs"/>
                        </a:rPr>
                        <a:t>0.94</a:t>
                      </a:r>
                      <a:endParaRPr lang="en-IN" sz="1050" b="0" dirty="0"/>
                    </a:p>
                  </a:txBody>
                  <a:tcPr/>
                </a:tc>
                <a:tc>
                  <a:txBody>
                    <a:bodyPr/>
                    <a:lstStyle/>
                    <a:p>
                      <a:pPr algn="ctr"/>
                      <a:r>
                        <a:rPr lang="en-IN" sz="1400" b="0" i="0" kern="1200" dirty="0">
                          <a:solidFill>
                            <a:schemeClr val="dk1"/>
                          </a:solidFill>
                          <a:effectLst/>
                          <a:latin typeface="+mn-lt"/>
                          <a:ea typeface="+mn-ea"/>
                          <a:cs typeface="+mn-cs"/>
                        </a:rPr>
                        <a:t>0.565</a:t>
                      </a:r>
                      <a:endParaRPr lang="en-IN" sz="1050" b="0" dirty="0"/>
                    </a:p>
                  </a:txBody>
                  <a:tcPr/>
                </a:tc>
                <a:extLst>
                  <a:ext uri="{0D108BD9-81ED-4DB2-BD59-A6C34878D82A}">
                    <a16:rowId xmlns:a16="http://schemas.microsoft.com/office/drawing/2014/main" val="3035749524"/>
                  </a:ext>
                </a:extLst>
              </a:tr>
              <a:tr h="491699">
                <a:tc>
                  <a:txBody>
                    <a:bodyPr/>
                    <a:lstStyle/>
                    <a:p>
                      <a:pPr algn="ctr"/>
                      <a:r>
                        <a:rPr lang="en-US" b="0" dirty="0"/>
                        <a:t>Gradient Boost</a:t>
                      </a:r>
                      <a:endParaRPr lang="en-IN" b="0" dirty="0"/>
                    </a:p>
                  </a:txBody>
                  <a:tcPr/>
                </a:tc>
                <a:tc>
                  <a:txBody>
                    <a:bodyPr/>
                    <a:lstStyle/>
                    <a:p>
                      <a:pPr algn="ctr"/>
                      <a:r>
                        <a:rPr lang="en-IN" sz="1400" b="0" i="0" kern="1200" dirty="0">
                          <a:solidFill>
                            <a:schemeClr val="dk1"/>
                          </a:solidFill>
                          <a:effectLst/>
                          <a:latin typeface="+mn-lt"/>
                          <a:ea typeface="+mn-ea"/>
                          <a:cs typeface="+mn-cs"/>
                        </a:rPr>
                        <a:t>0.899</a:t>
                      </a:r>
                      <a:endParaRPr lang="en-IN" sz="1400" b="0" dirty="0"/>
                    </a:p>
                  </a:txBody>
                  <a:tcPr/>
                </a:tc>
                <a:tc>
                  <a:txBody>
                    <a:bodyPr/>
                    <a:lstStyle/>
                    <a:p>
                      <a:pPr algn="ctr"/>
                      <a:r>
                        <a:rPr lang="en-IN" sz="1400" b="0" i="0" kern="1200" dirty="0">
                          <a:solidFill>
                            <a:schemeClr val="dk1"/>
                          </a:solidFill>
                          <a:effectLst/>
                          <a:latin typeface="+mn-lt"/>
                          <a:ea typeface="+mn-ea"/>
                          <a:cs typeface="+mn-cs"/>
                        </a:rPr>
                        <a:t>0.878</a:t>
                      </a:r>
                      <a:endParaRPr lang="en-IN" sz="1400" b="0" dirty="0"/>
                    </a:p>
                  </a:txBody>
                  <a:tcPr/>
                </a:tc>
                <a:tc>
                  <a:txBody>
                    <a:bodyPr/>
                    <a:lstStyle/>
                    <a:p>
                      <a:pPr algn="ctr"/>
                      <a:r>
                        <a:rPr lang="en-IN" sz="1400" b="0" i="0" kern="1200" dirty="0">
                          <a:solidFill>
                            <a:schemeClr val="dk1"/>
                          </a:solidFill>
                          <a:effectLst/>
                          <a:latin typeface="+mn-lt"/>
                          <a:ea typeface="+mn-ea"/>
                          <a:cs typeface="+mn-cs"/>
                        </a:rPr>
                        <a:t>0.878</a:t>
                      </a:r>
                      <a:endParaRPr lang="en-IN" sz="1400" b="0" dirty="0"/>
                    </a:p>
                  </a:txBody>
                  <a:tcPr/>
                </a:tc>
                <a:tc>
                  <a:txBody>
                    <a:bodyPr/>
                    <a:lstStyle/>
                    <a:p>
                      <a:pPr algn="ctr"/>
                      <a:r>
                        <a:rPr lang="en-IN" sz="1400" b="0" i="0" kern="1200" dirty="0">
                          <a:solidFill>
                            <a:schemeClr val="dk1"/>
                          </a:solidFill>
                          <a:effectLst/>
                          <a:latin typeface="+mn-lt"/>
                          <a:ea typeface="+mn-ea"/>
                          <a:cs typeface="+mn-cs"/>
                        </a:rPr>
                        <a:t>0.79</a:t>
                      </a:r>
                      <a:endParaRPr lang="en-IN" sz="1400" b="0" dirty="0"/>
                    </a:p>
                  </a:txBody>
                  <a:tcPr/>
                </a:tc>
                <a:tc>
                  <a:txBody>
                    <a:bodyPr/>
                    <a:lstStyle/>
                    <a:p>
                      <a:pPr algn="ctr"/>
                      <a:r>
                        <a:rPr lang="en-IN" sz="1400" b="0" i="0" kern="1200" dirty="0">
                          <a:solidFill>
                            <a:schemeClr val="dk1"/>
                          </a:solidFill>
                          <a:effectLst/>
                          <a:latin typeface="+mn-lt"/>
                          <a:ea typeface="+mn-ea"/>
                          <a:cs typeface="+mn-cs"/>
                        </a:rPr>
                        <a:t>0.83</a:t>
                      </a:r>
                      <a:endParaRPr lang="en-IN" sz="1100" b="0" dirty="0"/>
                    </a:p>
                  </a:txBody>
                  <a:tcPr/>
                </a:tc>
                <a:tc>
                  <a:txBody>
                    <a:bodyPr/>
                    <a:lstStyle/>
                    <a:p>
                      <a:pPr algn="ctr"/>
                      <a:r>
                        <a:rPr lang="en-IN" sz="1400" b="0" i="0" kern="1200" dirty="0">
                          <a:solidFill>
                            <a:schemeClr val="dk1"/>
                          </a:solidFill>
                          <a:effectLst/>
                          <a:latin typeface="+mn-lt"/>
                          <a:ea typeface="+mn-ea"/>
                          <a:cs typeface="+mn-cs"/>
                        </a:rPr>
                        <a:t>0.61</a:t>
                      </a:r>
                      <a:endParaRPr lang="en-IN" sz="1100" b="0" dirty="0"/>
                    </a:p>
                  </a:txBody>
                  <a:tcPr/>
                </a:tc>
                <a:extLst>
                  <a:ext uri="{0D108BD9-81ED-4DB2-BD59-A6C34878D82A}">
                    <a16:rowId xmlns:a16="http://schemas.microsoft.com/office/drawing/2014/main" val="2648894340"/>
                  </a:ext>
                </a:extLst>
              </a:tr>
            </a:tbl>
          </a:graphicData>
        </a:graphic>
      </p:graphicFrame>
    </p:spTree>
    <p:extLst>
      <p:ext uri="{BB962C8B-B14F-4D97-AF65-F5344CB8AC3E}">
        <p14:creationId xmlns:p14="http://schemas.microsoft.com/office/powerpoint/2010/main" val="1615328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E9372-10C9-4FE2-AA18-D3757770284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93CCB26-C7B5-4926-8F38-01AA28C00B75}"/>
              </a:ext>
            </a:extLst>
          </p:cNvPr>
          <p:cNvSpPr>
            <a:spLocks noGrp="1"/>
          </p:cNvSpPr>
          <p:nvPr>
            <p:ph idx="1"/>
          </p:nvPr>
        </p:nvSpPr>
        <p:spPr>
          <a:xfrm>
            <a:off x="757272" y="2331160"/>
            <a:ext cx="4059936" cy="3429000"/>
          </a:xfrm>
        </p:spPr>
        <p:txBody>
          <a:bodyPr>
            <a:normAutofit fontScale="85000" lnSpcReduction="10000"/>
          </a:bodyPr>
          <a:lstStyle/>
          <a:p>
            <a:pPr marL="285750" indent="-285750">
              <a:buFont typeface="Arial" panose="020B0604020202020204" pitchFamily="34" charset="0"/>
              <a:buChar char="•"/>
            </a:pPr>
            <a:r>
              <a:rPr lang="en-IN" b="0" i="0" dirty="0">
                <a:solidFill>
                  <a:srgbClr val="444444"/>
                </a:solidFill>
                <a:effectLst/>
                <a:latin typeface="arial" panose="020B0604020202020204" pitchFamily="34" charset="0"/>
              </a:rPr>
              <a:t>The research uses various machine learning regression models to forecast charges of health insurance based on specific attributes and various Datasets.</a:t>
            </a:r>
          </a:p>
          <a:p>
            <a:pPr marL="285750" indent="-285750">
              <a:buFont typeface="Arial" panose="020B0604020202020204" pitchFamily="34" charset="0"/>
              <a:buChar char="•"/>
            </a:pPr>
            <a:r>
              <a:rPr lang="en-IN" dirty="0">
                <a:solidFill>
                  <a:srgbClr val="444444"/>
                </a:solidFill>
                <a:latin typeface="arial" panose="020B0604020202020204" pitchFamily="34" charset="0"/>
              </a:rPr>
              <a:t>From the Comparison table we can conclude that the metrics in Dataset 2 were better but the overall accuracy score was best for Dataset 1</a:t>
            </a:r>
          </a:p>
          <a:p>
            <a:pPr marL="285750" indent="-285750">
              <a:buFont typeface="Arial" panose="020B0604020202020204" pitchFamily="34" charset="0"/>
              <a:buChar char="•"/>
            </a:pPr>
            <a:r>
              <a:rPr lang="en-IN" dirty="0">
                <a:solidFill>
                  <a:srgbClr val="444444"/>
                </a:solidFill>
                <a:latin typeface="arial" panose="020B0604020202020204" pitchFamily="34" charset="0"/>
              </a:rPr>
              <a:t>Also Random forest was the best models providing an accuracy of over 92% on dataset1 , 77% dataset 2 and 72% on dataset 3 </a:t>
            </a:r>
            <a:endParaRPr lang="en-US" dirty="0"/>
          </a:p>
        </p:txBody>
      </p:sp>
      <p:pic>
        <p:nvPicPr>
          <p:cNvPr id="19" name="Picture Placeholder 18" descr="hands writing on a pad of paper">
            <a:extLst>
              <a:ext uri="{FF2B5EF4-FFF2-40B4-BE49-F238E27FC236}">
                <a16:creationId xmlns:a16="http://schemas.microsoft.com/office/drawing/2014/main" id="{B9DA24F4-B703-4FC0-9F8E-A952502DA90F}"/>
              </a:ext>
            </a:extLst>
          </p:cNvPr>
          <p:cNvPicPr>
            <a:picLocks noGrp="1" noChangeAspect="1"/>
          </p:cNvPicPr>
          <p:nvPr>
            <p:ph type="pic" sz="quarter" idx="14"/>
          </p:nvPr>
        </p:nvPicPr>
        <p:blipFill rotWithShape="1">
          <a:blip r:embed="rId2"/>
          <a:srcRect l="138" r="138"/>
          <a:stretch/>
        </p:blipFill>
        <p:spPr/>
      </p:pic>
      <p:pic>
        <p:nvPicPr>
          <p:cNvPr id="21" name="Picture Placeholder 20" descr="woman using tablet">
            <a:extLst>
              <a:ext uri="{FF2B5EF4-FFF2-40B4-BE49-F238E27FC236}">
                <a16:creationId xmlns:a16="http://schemas.microsoft.com/office/drawing/2014/main" id="{87A22160-1F99-4B20-87AD-2F9117F992C9}"/>
              </a:ext>
            </a:extLst>
          </p:cNvPr>
          <p:cNvPicPr>
            <a:picLocks noGrp="1" noChangeAspect="1"/>
          </p:cNvPicPr>
          <p:nvPr>
            <p:ph type="pic" sz="quarter" idx="13"/>
          </p:nvPr>
        </p:nvPicPr>
        <p:blipFill rotWithShape="1">
          <a:blip r:embed="rId3"/>
          <a:srcRect l="268" r="268"/>
          <a:stretch/>
        </p:blipFill>
        <p:spPr/>
      </p:pic>
      <p:pic>
        <p:nvPicPr>
          <p:cNvPr id="23" name="Picture Placeholder 22" descr="group of professionals sitting in a circle">
            <a:extLst>
              <a:ext uri="{FF2B5EF4-FFF2-40B4-BE49-F238E27FC236}">
                <a16:creationId xmlns:a16="http://schemas.microsoft.com/office/drawing/2014/main" id="{0006A4E5-E551-4887-9767-4EBBCDF54EB8}"/>
              </a:ext>
            </a:extLst>
          </p:cNvPr>
          <p:cNvPicPr>
            <a:picLocks noGrp="1" noChangeAspect="1"/>
          </p:cNvPicPr>
          <p:nvPr>
            <p:ph type="pic" sz="quarter" idx="17"/>
          </p:nvPr>
        </p:nvPicPr>
        <p:blipFill rotWithShape="1">
          <a:blip r:embed="rId4"/>
          <a:srcRect t="59" b="59"/>
          <a:stretch/>
        </p:blipFill>
        <p:spPr/>
      </p:pic>
    </p:spTree>
    <p:extLst>
      <p:ext uri="{BB962C8B-B14F-4D97-AF65-F5344CB8AC3E}">
        <p14:creationId xmlns:p14="http://schemas.microsoft.com/office/powerpoint/2010/main" val="1185792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2E3A-DB80-46C8-A227-EE0F7E87D747}"/>
              </a:ext>
            </a:extLst>
          </p:cNvPr>
          <p:cNvSpPr>
            <a:spLocks noGrp="1"/>
          </p:cNvSpPr>
          <p:nvPr>
            <p:ph type="title"/>
          </p:nvPr>
        </p:nvSpPr>
        <p:spPr>
          <a:xfrm>
            <a:off x="8534402" y="2150519"/>
            <a:ext cx="2612572" cy="1287625"/>
          </a:xfrm>
        </p:spPr>
        <p:txBody>
          <a:bodyPr>
            <a:normAutofit/>
          </a:bodyPr>
          <a:lstStyle/>
          <a:p>
            <a:r>
              <a:rPr lang="en-US" sz="3200" dirty="0"/>
              <a:t>Thank you</a:t>
            </a:r>
          </a:p>
        </p:txBody>
      </p:sp>
      <p:pic>
        <p:nvPicPr>
          <p:cNvPr id="17" name="Picture Placeholder 16" descr="woman writing on a dry erase board">
            <a:extLst>
              <a:ext uri="{FF2B5EF4-FFF2-40B4-BE49-F238E27FC236}">
                <a16:creationId xmlns:a16="http://schemas.microsoft.com/office/drawing/2014/main" id="{A0D4E925-DA83-45CF-9056-D6262F46A71D}"/>
              </a:ext>
            </a:extLst>
          </p:cNvPr>
          <p:cNvPicPr>
            <a:picLocks noGrp="1" noChangeAspect="1"/>
          </p:cNvPicPr>
          <p:nvPr>
            <p:ph type="pic" sz="quarter" idx="14"/>
          </p:nvPr>
        </p:nvPicPr>
        <p:blipFill rotWithShape="1">
          <a:blip r:embed="rId2"/>
          <a:srcRect l="59" r="59"/>
          <a:stretch/>
        </p:blipFill>
        <p:spPr/>
      </p:pic>
      <p:pic>
        <p:nvPicPr>
          <p:cNvPr id="19" name="Picture Placeholder 18" descr="hands on a set of papers">
            <a:extLst>
              <a:ext uri="{FF2B5EF4-FFF2-40B4-BE49-F238E27FC236}">
                <a16:creationId xmlns:a16="http://schemas.microsoft.com/office/drawing/2014/main" id="{00069E65-AC47-4CE9-B19A-7EA5888AA361}"/>
              </a:ext>
            </a:extLst>
          </p:cNvPr>
          <p:cNvPicPr>
            <a:picLocks noGrp="1" noChangeAspect="1"/>
          </p:cNvPicPr>
          <p:nvPr>
            <p:ph type="pic" sz="quarter" idx="13"/>
          </p:nvPr>
        </p:nvPicPr>
        <p:blipFill rotWithShape="1">
          <a:blip r:embed="rId3"/>
          <a:srcRect l="59" r="59"/>
          <a:stretch/>
        </p:blipFill>
        <p:spPr/>
      </p:pic>
      <p:pic>
        <p:nvPicPr>
          <p:cNvPr id="21" name="Picture Placeholder 20" descr="view of office">
            <a:extLst>
              <a:ext uri="{FF2B5EF4-FFF2-40B4-BE49-F238E27FC236}">
                <a16:creationId xmlns:a16="http://schemas.microsoft.com/office/drawing/2014/main" id="{D78D46DB-1C3A-41BD-860F-ECE8B446BB8C}"/>
              </a:ext>
            </a:extLst>
          </p:cNvPr>
          <p:cNvPicPr>
            <a:picLocks noGrp="1" noChangeAspect="1"/>
          </p:cNvPicPr>
          <p:nvPr>
            <p:ph type="pic" sz="quarter" idx="17"/>
          </p:nvPr>
        </p:nvPicPr>
        <p:blipFill rotWithShape="1">
          <a:blip r:embed="rId4"/>
          <a:srcRect l="29" r="29"/>
          <a:stretch/>
        </p:blipFill>
        <p:spPr/>
      </p:pic>
      <p:pic>
        <p:nvPicPr>
          <p:cNvPr id="23" name="Picture Placeholder 22" descr="pen on top of a day planner">
            <a:extLst>
              <a:ext uri="{FF2B5EF4-FFF2-40B4-BE49-F238E27FC236}">
                <a16:creationId xmlns:a16="http://schemas.microsoft.com/office/drawing/2014/main" id="{D978928C-7EEA-4B8E-AA43-12AFD61BC299}"/>
              </a:ext>
            </a:extLst>
          </p:cNvPr>
          <p:cNvPicPr>
            <a:picLocks noGrp="1" noChangeAspect="1"/>
          </p:cNvPicPr>
          <p:nvPr>
            <p:ph type="pic" sz="quarter" idx="21"/>
          </p:nvPr>
        </p:nvPicPr>
        <p:blipFill rotWithShape="1">
          <a:blip r:embed="rId5"/>
          <a:srcRect l="29" r="29"/>
          <a:stretch/>
        </p:blipFill>
        <p:spPr/>
      </p:pic>
    </p:spTree>
    <p:extLst>
      <p:ext uri="{BB962C8B-B14F-4D97-AF65-F5344CB8AC3E}">
        <p14:creationId xmlns:p14="http://schemas.microsoft.com/office/powerpoint/2010/main" val="1257752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1C14-7F4D-4D43-AB31-14E1B4AA1C6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4141C1E-7FB9-4FD0-9195-B9ADFD18ADC1}"/>
              </a:ext>
            </a:extLst>
          </p:cNvPr>
          <p:cNvSpPr>
            <a:spLocks noGrp="1"/>
          </p:cNvSpPr>
          <p:nvPr>
            <p:ph idx="1"/>
          </p:nvPr>
        </p:nvSpPr>
        <p:spPr>
          <a:xfrm>
            <a:off x="612647" y="3283973"/>
            <a:ext cx="6368256" cy="3437501"/>
          </a:xfrm>
        </p:spPr>
        <p:txBody>
          <a:bodyPr>
            <a:noAutofit/>
          </a:bodyPr>
          <a:lstStyle/>
          <a:p>
            <a:pPr marL="285750" indent="-285750">
              <a:buFont typeface="Arial" panose="020B0604020202020204" pitchFamily="34" charset="0"/>
              <a:buChar char="•"/>
            </a:pPr>
            <a:r>
              <a:rPr lang="en-IN" sz="1400" b="0" i="0" dirty="0">
                <a:solidFill>
                  <a:srgbClr val="444444"/>
                </a:solidFill>
                <a:effectLst/>
                <a:latin typeface="Arial" panose="020B0604020202020204" pitchFamily="34" charset="0"/>
                <a:cs typeface="Arial" panose="020B0604020202020204" pitchFamily="34" charset="0"/>
              </a:rPr>
              <a:t>Insurance is a policy that helps to cover up all loss or decrease loss in terms of expenses incurred by various risks</a:t>
            </a:r>
          </a:p>
          <a:p>
            <a:pPr marL="285750" indent="-285750">
              <a:buFont typeface="Arial" panose="020B0604020202020204" pitchFamily="34" charset="0"/>
              <a:buChar char="•"/>
            </a:pPr>
            <a:r>
              <a:rPr lang="en-IN" sz="1400" b="0" i="0" dirty="0">
                <a:solidFill>
                  <a:srgbClr val="444444"/>
                </a:solidFill>
                <a:effectLst/>
                <a:latin typeface="Arial" panose="020B0604020202020204" pitchFamily="34" charset="0"/>
                <a:cs typeface="Arial" panose="020B0604020202020204" pitchFamily="34" charset="0"/>
              </a:rPr>
              <a:t>That's why it becomes important for insurance companies to be sufficiently precise to measure the amount covered by this specific policy and the insurance charges which must be paid for it.</a:t>
            </a:r>
            <a:endParaRPr lang="en-IN" sz="1400" b="0" i="0" dirty="0">
              <a:solidFill>
                <a:srgbClr val="242424"/>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400" b="0" i="0" dirty="0">
                <a:solidFill>
                  <a:srgbClr val="242424"/>
                </a:solidFill>
                <a:effectLst/>
                <a:latin typeface="Arial" panose="020B0604020202020204" pitchFamily="34" charset="0"/>
                <a:cs typeface="Arial" panose="020B0604020202020204" pitchFamily="34" charset="0"/>
              </a:rPr>
              <a:t>A health insurance company can only make money if it collects more than it spends on the medical care of its beneficiaries.</a:t>
            </a:r>
          </a:p>
          <a:p>
            <a:pPr marL="285750" indent="-285750">
              <a:buFont typeface="Arial" panose="020B0604020202020204" pitchFamily="34" charset="0"/>
              <a:buChar char="•"/>
            </a:pPr>
            <a:r>
              <a:rPr lang="en-IN" sz="1400" b="0" i="0" dirty="0">
                <a:effectLst/>
                <a:latin typeface="Arial" panose="020B0604020202020204" pitchFamily="34" charset="0"/>
                <a:cs typeface="Arial" panose="020B0604020202020204" pitchFamily="34" charset="0"/>
              </a:rPr>
              <a:t>However, it's hard to predict how much medical care will cost</a:t>
            </a:r>
          </a:p>
          <a:p>
            <a:pPr marL="285750" indent="-285750">
              <a:buFont typeface="Arial" panose="020B0604020202020204" pitchFamily="34" charset="0"/>
              <a:buChar char="•"/>
            </a:pPr>
            <a:r>
              <a:rPr lang="en-IN" sz="1400" dirty="0">
                <a:latin typeface="Arial" panose="020B0604020202020204" pitchFamily="34" charset="0"/>
                <a:cs typeface="Arial" panose="020B0604020202020204" pitchFamily="34" charset="0"/>
              </a:rPr>
              <a:t>Thus, we make use of Machine learning Techniques to ease the work of insurance companies </a:t>
            </a:r>
            <a:endParaRPr lang="en-US" sz="1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a:lstStyle/>
          <a:p>
            <a:fld id="{A65A5C87-DF58-40C8-B092-1DE63DB4547E}" type="slidenum">
              <a:rPr lang="en-US" smtClean="0"/>
              <a:pPr/>
              <a:t>3</a:t>
            </a:fld>
            <a:endParaRPr lang="en-US" dirty="0"/>
          </a:p>
        </p:txBody>
      </p:sp>
      <p:pic>
        <p:nvPicPr>
          <p:cNvPr id="10" name="Picture Placeholder 9">
            <a:extLst>
              <a:ext uri="{FF2B5EF4-FFF2-40B4-BE49-F238E27FC236}">
                <a16:creationId xmlns:a16="http://schemas.microsoft.com/office/drawing/2014/main" id="{9897BEC3-3FB8-B2F4-A6FF-F82F2003DA62}"/>
              </a:ext>
            </a:extLst>
          </p:cNvPr>
          <p:cNvPicPr>
            <a:picLocks noGrp="1" noChangeAspect="1"/>
          </p:cNvPicPr>
          <p:nvPr>
            <p:ph type="pic" sz="quarter" idx="14"/>
          </p:nvPr>
        </p:nvPicPr>
        <p:blipFill>
          <a:blip r:embed="rId2"/>
          <a:srcRect l="17206" r="17206"/>
          <a:stretch>
            <a:fillRect/>
          </a:stretch>
        </p:blipFill>
        <p:spPr>
          <a:xfrm>
            <a:off x="7680452" y="0"/>
            <a:ext cx="4508500" cy="4124325"/>
          </a:xfrm>
        </p:spPr>
      </p:pic>
      <p:sp>
        <p:nvSpPr>
          <p:cNvPr id="11" name="Rectangle 10">
            <a:extLst>
              <a:ext uri="{FF2B5EF4-FFF2-40B4-BE49-F238E27FC236}">
                <a16:creationId xmlns:a16="http://schemas.microsoft.com/office/drawing/2014/main" id="{5D0DF12D-4E35-4E7B-18E5-C6F634E49F7B}"/>
              </a:ext>
            </a:extLst>
          </p:cNvPr>
          <p:cNvSpPr/>
          <p:nvPr/>
        </p:nvSpPr>
        <p:spPr>
          <a:xfrm>
            <a:off x="9566787" y="2505456"/>
            <a:ext cx="993058" cy="286905"/>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8" name="Picture 4" descr="How Much Does Health Insurance Cost In 2023?">
            <a:extLst>
              <a:ext uri="{FF2B5EF4-FFF2-40B4-BE49-F238E27FC236}">
                <a16:creationId xmlns:a16="http://schemas.microsoft.com/office/drawing/2014/main" id="{991928AB-6C19-4008-A2C5-372C46B62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452" y="4321507"/>
            <a:ext cx="4511548" cy="2536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384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Motivation</a:t>
            </a:r>
          </a:p>
        </p:txBody>
      </p:sp>
      <p:sp>
        <p:nvSpPr>
          <p:cNvPr id="5" name="Content Placeholder 2">
            <a:extLst>
              <a:ext uri="{FF2B5EF4-FFF2-40B4-BE49-F238E27FC236}">
                <a16:creationId xmlns:a16="http://schemas.microsoft.com/office/drawing/2014/main" id="{A29D728B-9A07-A227-92FA-DAF651AA34EB}"/>
              </a:ext>
            </a:extLst>
          </p:cNvPr>
          <p:cNvSpPr>
            <a:spLocks noGrp="1"/>
          </p:cNvSpPr>
          <p:nvPr>
            <p:ph idx="1"/>
          </p:nvPr>
        </p:nvSpPr>
        <p:spPr>
          <a:xfrm>
            <a:off x="1115568" y="2389238"/>
            <a:ext cx="10388174" cy="3437501"/>
          </a:xfrm>
        </p:spPr>
        <p:txBody>
          <a:bodyPr>
            <a:noAutofit/>
          </a:bodyPr>
          <a:lstStyle/>
          <a:p>
            <a:pPr marL="285750" indent="-285750">
              <a:buFont typeface="Arial" panose="020B0604020202020204" pitchFamily="34" charset="0"/>
              <a:buChar char="•"/>
            </a:pPr>
            <a:r>
              <a:rPr lang="en-IN" sz="2000" b="0" i="0" dirty="0">
                <a:effectLst/>
                <a:latin typeface="Söhne"/>
              </a:rPr>
              <a:t>ML systems can enhance the accuracy of medical insurance claims processing by quickly identifying fraudulent claims and errors, reducing financial losses for insurance companies.</a:t>
            </a:r>
          </a:p>
          <a:p>
            <a:pPr marL="285750" indent="-285750">
              <a:buFont typeface="Arial" panose="020B0604020202020204" pitchFamily="34" charset="0"/>
              <a:buChar char="•"/>
            </a:pPr>
            <a:r>
              <a:rPr lang="en-IN" sz="2000" b="0" i="0" dirty="0">
                <a:effectLst/>
                <a:latin typeface="Söhne"/>
              </a:rPr>
              <a:t>Detecting and preventing fraudulent or incorrect claims can lead to significant cost savings for insurance providers.</a:t>
            </a:r>
          </a:p>
          <a:p>
            <a:pPr marL="285750" indent="-285750">
              <a:buFont typeface="Arial" panose="020B0604020202020204" pitchFamily="34" charset="0"/>
              <a:buChar char="•"/>
            </a:pPr>
            <a:r>
              <a:rPr lang="en-IN" sz="2000" dirty="0">
                <a:latin typeface="Söhne"/>
              </a:rPr>
              <a:t>M</a:t>
            </a:r>
            <a:r>
              <a:rPr lang="en-IN" sz="2000" b="0" i="0" dirty="0">
                <a:effectLst/>
                <a:latin typeface="Söhne"/>
              </a:rPr>
              <a:t>odels can continuously learn and adapt to new fraud patterns, making it more challenging for fraudsters to deceive the system and discouraging fraudulent behaviour.</a:t>
            </a:r>
          </a:p>
          <a:p>
            <a:pPr marL="285750" indent="-285750">
              <a:buFont typeface="Arial" panose="020B0604020202020204" pitchFamily="34" charset="0"/>
              <a:buChar char="•"/>
            </a:pPr>
            <a:r>
              <a:rPr lang="en-IN" sz="2000" b="0" i="0" dirty="0">
                <a:effectLst/>
                <a:latin typeface="Söhne"/>
              </a:rPr>
              <a:t>Faster, more accurate claims processing can lead to a better experience for policyholders, enhancing customer satisfaction and retention.</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2742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Objective</a:t>
            </a:r>
          </a:p>
        </p:txBody>
      </p:sp>
      <p:sp>
        <p:nvSpPr>
          <p:cNvPr id="5" name="Content Placeholder 2">
            <a:extLst>
              <a:ext uri="{FF2B5EF4-FFF2-40B4-BE49-F238E27FC236}">
                <a16:creationId xmlns:a16="http://schemas.microsoft.com/office/drawing/2014/main" id="{4F84E569-3776-43E1-4420-696108AFE5CB}"/>
              </a:ext>
            </a:extLst>
          </p:cNvPr>
          <p:cNvSpPr>
            <a:spLocks noGrp="1"/>
          </p:cNvSpPr>
          <p:nvPr>
            <p:ph idx="1"/>
          </p:nvPr>
        </p:nvSpPr>
        <p:spPr>
          <a:xfrm>
            <a:off x="1115568" y="2389238"/>
            <a:ext cx="10388174" cy="3437501"/>
          </a:xfrm>
        </p:spPr>
        <p:txBody>
          <a:bodyPr>
            <a:noAutofit/>
          </a:bodyPr>
          <a:lstStyle/>
          <a:p>
            <a:pPr marL="285750" indent="-285750">
              <a:buFont typeface="Arial" panose="020B0604020202020204" pitchFamily="34" charset="0"/>
              <a:buChar char="•"/>
            </a:pPr>
            <a:r>
              <a:rPr lang="en-US" sz="2000" b="0" i="0" dirty="0">
                <a:effectLst/>
                <a:latin typeface="Söhne"/>
              </a:rPr>
              <a:t>Developing a </a:t>
            </a:r>
            <a:r>
              <a:rPr lang="en-US" sz="2000" b="1" i="0" dirty="0">
                <a:effectLst/>
                <a:latin typeface="Söhne"/>
              </a:rPr>
              <a:t>Medical </a:t>
            </a:r>
            <a:r>
              <a:rPr lang="en-US" sz="2000" b="1" dirty="0">
                <a:latin typeface="Söhne"/>
              </a:rPr>
              <a:t>Insurance Cost </a:t>
            </a:r>
            <a:r>
              <a:rPr lang="en-US" sz="2000" b="1" i="0" dirty="0">
                <a:effectLst/>
                <a:latin typeface="Söhne"/>
              </a:rPr>
              <a:t>detection system </a:t>
            </a:r>
            <a:r>
              <a:rPr lang="en-US" sz="2000" b="0" i="0" dirty="0">
                <a:effectLst/>
                <a:latin typeface="Söhne"/>
              </a:rPr>
              <a:t>using Machine </a:t>
            </a:r>
            <a:r>
              <a:rPr lang="en-US" sz="2000" dirty="0">
                <a:latin typeface="Söhne"/>
              </a:rPr>
              <a:t>L</a:t>
            </a:r>
            <a:r>
              <a:rPr lang="en-US" sz="2000" b="0" i="0" dirty="0">
                <a:effectLst/>
                <a:latin typeface="Söhne"/>
              </a:rPr>
              <a:t>earning techniques like Linear regression, Decision tree, Random forest and gradient boost to predict insurance cost based on people’s data and compare the results of these techniques to determine the most effective and efficient approach.</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6353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14F274A-BEE1-51CA-D08A-880AF2405CD4}"/>
              </a:ext>
            </a:extLst>
          </p:cNvPr>
          <p:cNvSpPr>
            <a:spLocks noGrp="1"/>
          </p:cNvSpPr>
          <p:nvPr>
            <p:ph type="title"/>
          </p:nvPr>
        </p:nvSpPr>
        <p:spPr>
          <a:xfrm>
            <a:off x="910295" y="539310"/>
            <a:ext cx="10168128" cy="1179576"/>
          </a:xfrm>
        </p:spPr>
        <p:txBody>
          <a:bodyPr/>
          <a:lstStyle/>
          <a:p>
            <a:r>
              <a:rPr lang="en-US" dirty="0"/>
              <a:t>Datasets</a:t>
            </a:r>
          </a:p>
        </p:txBody>
      </p:sp>
      <p:graphicFrame>
        <p:nvGraphicFramePr>
          <p:cNvPr id="12" name="Table 11">
            <a:extLst>
              <a:ext uri="{FF2B5EF4-FFF2-40B4-BE49-F238E27FC236}">
                <a16:creationId xmlns:a16="http://schemas.microsoft.com/office/drawing/2014/main" id="{1FC39BC8-35B1-E692-9FED-6A7FABA15CAB}"/>
              </a:ext>
            </a:extLst>
          </p:cNvPr>
          <p:cNvGraphicFramePr>
            <a:graphicFrameLocks noGrp="1"/>
          </p:cNvGraphicFramePr>
          <p:nvPr>
            <p:extLst>
              <p:ext uri="{D42A27DB-BD31-4B8C-83A1-F6EECF244321}">
                <p14:modId xmlns:p14="http://schemas.microsoft.com/office/powerpoint/2010/main" val="3071702256"/>
              </p:ext>
            </p:extLst>
          </p:nvPr>
        </p:nvGraphicFramePr>
        <p:xfrm>
          <a:off x="1869750" y="1913984"/>
          <a:ext cx="8452500" cy="3631325"/>
        </p:xfrm>
        <a:graphic>
          <a:graphicData uri="http://schemas.openxmlformats.org/drawingml/2006/table">
            <a:tbl>
              <a:tblPr firstRow="1" bandRow="1">
                <a:tableStyleId>{5C22544A-7EE6-4342-B048-85BDC9FD1C3A}</a:tableStyleId>
              </a:tblPr>
              <a:tblGrid>
                <a:gridCol w="709127">
                  <a:extLst>
                    <a:ext uri="{9D8B030D-6E8A-4147-A177-3AD203B41FA5}">
                      <a16:colId xmlns:a16="http://schemas.microsoft.com/office/drawing/2014/main" val="3521286455"/>
                    </a:ext>
                  </a:extLst>
                </a:gridCol>
                <a:gridCol w="3517123">
                  <a:extLst>
                    <a:ext uri="{9D8B030D-6E8A-4147-A177-3AD203B41FA5}">
                      <a16:colId xmlns:a16="http://schemas.microsoft.com/office/drawing/2014/main" val="1814280769"/>
                    </a:ext>
                  </a:extLst>
                </a:gridCol>
                <a:gridCol w="4226250">
                  <a:extLst>
                    <a:ext uri="{9D8B030D-6E8A-4147-A177-3AD203B41FA5}">
                      <a16:colId xmlns:a16="http://schemas.microsoft.com/office/drawing/2014/main" val="116454210"/>
                    </a:ext>
                  </a:extLst>
                </a:gridCol>
              </a:tblGrid>
              <a:tr h="418316">
                <a:tc>
                  <a:txBody>
                    <a:bodyPr/>
                    <a:lstStyle/>
                    <a:p>
                      <a:pPr algn="ctr"/>
                      <a:r>
                        <a:rPr lang="en-US" b="0" dirty="0" err="1"/>
                        <a:t>S.No</a:t>
                      </a:r>
                      <a:r>
                        <a:rPr lang="en-US" b="0" dirty="0"/>
                        <a:t>.</a:t>
                      </a:r>
                      <a:endParaRPr lang="en-IN" b="0" dirty="0"/>
                    </a:p>
                  </a:txBody>
                  <a:tcPr/>
                </a:tc>
                <a:tc>
                  <a:txBody>
                    <a:bodyPr/>
                    <a:lstStyle/>
                    <a:p>
                      <a:pPr algn="ctr"/>
                      <a:r>
                        <a:rPr lang="en-US" b="0" dirty="0"/>
                        <a:t>Data Set</a:t>
                      </a:r>
                      <a:endParaRPr lang="en-IN" b="0" dirty="0"/>
                    </a:p>
                  </a:txBody>
                  <a:tcPr/>
                </a:tc>
                <a:tc>
                  <a:txBody>
                    <a:bodyPr/>
                    <a:lstStyle/>
                    <a:p>
                      <a:pPr algn="ctr"/>
                      <a:r>
                        <a:rPr lang="en-US" b="0" dirty="0"/>
                        <a:t>Link</a:t>
                      </a:r>
                      <a:endParaRPr lang="en-IN" b="0" dirty="0"/>
                    </a:p>
                  </a:txBody>
                  <a:tcPr/>
                </a:tc>
                <a:extLst>
                  <a:ext uri="{0D108BD9-81ED-4DB2-BD59-A6C34878D82A}">
                    <a16:rowId xmlns:a16="http://schemas.microsoft.com/office/drawing/2014/main" val="1305965838"/>
                  </a:ext>
                </a:extLst>
              </a:tr>
              <a:tr h="9283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dk1"/>
                          </a:solidFill>
                          <a:effectLst/>
                          <a:latin typeface="+mn-lt"/>
                          <a:ea typeface="+mn-ea"/>
                          <a:cs typeface="+mn-cs"/>
                        </a:rPr>
                        <a:t>1.</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dk1"/>
                          </a:solidFill>
                          <a:effectLst/>
                          <a:latin typeface="+mn-lt"/>
                          <a:ea typeface="+mn-ea"/>
                          <a:cs typeface="+mn-cs"/>
                        </a:rPr>
                        <a:t>Medical Insurance Price Dataset</a:t>
                      </a:r>
                    </a:p>
                  </a:txBody>
                  <a:tcPr/>
                </a:tc>
                <a:tc>
                  <a:txBody>
                    <a:bodyPr/>
                    <a:lstStyle/>
                    <a:p>
                      <a:r>
                        <a:rPr lang="en-IN" sz="1600" dirty="0"/>
                        <a:t>https://www.kaggle.com/datasets/harishkumardatalab/medical-insurance-price-prediction</a:t>
                      </a:r>
                    </a:p>
                  </a:txBody>
                  <a:tcPr/>
                </a:tc>
                <a:extLst>
                  <a:ext uri="{0D108BD9-81ED-4DB2-BD59-A6C34878D82A}">
                    <a16:rowId xmlns:a16="http://schemas.microsoft.com/office/drawing/2014/main" val="34920801"/>
                  </a:ext>
                </a:extLst>
              </a:tr>
              <a:tr h="10314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dk1"/>
                          </a:solidFill>
                          <a:effectLst/>
                          <a:latin typeface="+mn-lt"/>
                          <a:ea typeface="+mn-ea"/>
                          <a:cs typeface="+mn-cs"/>
                        </a:rPr>
                        <a:t>2.</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dk1"/>
                          </a:solidFill>
                          <a:effectLst/>
                          <a:latin typeface="+mn-lt"/>
                          <a:ea typeface="+mn-ea"/>
                          <a:cs typeface="+mn-cs"/>
                        </a:rPr>
                        <a:t>Medical Insurance Premium Dataset</a:t>
                      </a:r>
                    </a:p>
                  </a:txBody>
                  <a:tcPr/>
                </a:tc>
                <a:tc>
                  <a:txBody>
                    <a:bodyPr/>
                    <a:lstStyle/>
                    <a:p>
                      <a:r>
                        <a:rPr lang="en-IN" sz="1600" dirty="0"/>
                        <a:t>https://www.kaggle.com/datasets/tejashvi14/medical-insurance-premium-prediction</a:t>
                      </a:r>
                    </a:p>
                  </a:txBody>
                  <a:tcPr/>
                </a:tc>
                <a:extLst>
                  <a:ext uri="{0D108BD9-81ED-4DB2-BD59-A6C34878D82A}">
                    <a16:rowId xmlns:a16="http://schemas.microsoft.com/office/drawing/2014/main" val="1914665252"/>
                  </a:ext>
                </a:extLst>
              </a:tr>
              <a:tr h="10314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dk1"/>
                          </a:solidFill>
                          <a:effectLst/>
                          <a:latin typeface="+mn-lt"/>
                          <a:ea typeface="+mn-ea"/>
                          <a:cs typeface="+mn-cs"/>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dk1"/>
                          </a:solidFill>
                          <a:effectLst/>
                          <a:latin typeface="+mn-lt"/>
                          <a:ea typeface="+mn-ea"/>
                          <a:cs typeface="+mn-cs"/>
                        </a:rPr>
                        <a:t>Insurance Dataset</a:t>
                      </a:r>
                    </a:p>
                  </a:txBody>
                  <a:tcPr/>
                </a:tc>
                <a:tc>
                  <a:txBody>
                    <a:bodyPr/>
                    <a:lstStyle/>
                    <a:p>
                      <a:r>
                        <a:rPr lang="en-IN" sz="1600" dirty="0"/>
                        <a:t>https://www.kaggle.com/datasets/Datagod/insurance-dataset</a:t>
                      </a:r>
                    </a:p>
                  </a:txBody>
                  <a:tcPr/>
                </a:tc>
                <a:extLst>
                  <a:ext uri="{0D108BD9-81ED-4DB2-BD59-A6C34878D82A}">
                    <a16:rowId xmlns:a16="http://schemas.microsoft.com/office/drawing/2014/main" val="269720053"/>
                  </a:ext>
                </a:extLst>
              </a:tr>
            </a:tbl>
          </a:graphicData>
        </a:graphic>
      </p:graphicFrame>
    </p:spTree>
    <p:extLst>
      <p:ext uri="{BB962C8B-B14F-4D97-AF65-F5344CB8AC3E}">
        <p14:creationId xmlns:p14="http://schemas.microsoft.com/office/powerpoint/2010/main" val="236058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a:xfrm>
            <a:off x="1078992" y="1938528"/>
            <a:ext cx="7003124" cy="2990088"/>
          </a:xfrm>
        </p:spPr>
        <p:txBody>
          <a:bodyPr/>
          <a:lstStyle/>
          <a:p>
            <a:r>
              <a:rPr lang="en-US" dirty="0"/>
              <a:t>DATA PREPROCESSING</a:t>
            </a:r>
          </a:p>
        </p:txBody>
      </p:sp>
      <p:pic>
        <p:nvPicPr>
          <p:cNvPr id="2050" name="Picture 2" descr="Factors That Determine Your Health Insurance Premium">
            <a:extLst>
              <a:ext uri="{FF2B5EF4-FFF2-40B4-BE49-F238E27FC236}">
                <a16:creationId xmlns:a16="http://schemas.microsoft.com/office/drawing/2014/main" id="{78FB35BB-F790-220B-7A0B-224DAFD705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94" r="27319"/>
          <a:stretch/>
        </p:blipFill>
        <p:spPr bwMode="auto">
          <a:xfrm>
            <a:off x="8573729" y="1938528"/>
            <a:ext cx="2890684" cy="299008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544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a:xfrm>
            <a:off x="628760" y="2257792"/>
            <a:ext cx="1991526" cy="365759"/>
          </a:xfrm>
        </p:spPr>
        <p:txBody>
          <a:bodyPr>
            <a:normAutofit fontScale="90000"/>
          </a:bodyPr>
          <a:lstStyle/>
          <a:p>
            <a:r>
              <a:rPr lang="en-US" sz="1400" dirty="0"/>
              <a:t>A) Checking Null Values</a:t>
            </a:r>
          </a:p>
        </p:txBody>
      </p:sp>
      <p:pic>
        <p:nvPicPr>
          <p:cNvPr id="33" name="Picture 32">
            <a:extLst>
              <a:ext uri="{FF2B5EF4-FFF2-40B4-BE49-F238E27FC236}">
                <a16:creationId xmlns:a16="http://schemas.microsoft.com/office/drawing/2014/main" id="{1BAB4691-71E6-5AE4-A954-CF63048D9967}"/>
              </a:ext>
            </a:extLst>
          </p:cNvPr>
          <p:cNvPicPr>
            <a:picLocks noChangeAspect="1"/>
          </p:cNvPicPr>
          <p:nvPr/>
        </p:nvPicPr>
        <p:blipFill>
          <a:blip r:embed="rId3"/>
          <a:stretch>
            <a:fillRect/>
          </a:stretch>
        </p:blipFill>
        <p:spPr>
          <a:xfrm>
            <a:off x="950877" y="3000727"/>
            <a:ext cx="1347289" cy="1789829"/>
          </a:xfrm>
          <a:prstGeom prst="rect">
            <a:avLst/>
          </a:prstGeom>
        </p:spPr>
      </p:pic>
      <p:sp>
        <p:nvSpPr>
          <p:cNvPr id="35" name="Title 19">
            <a:extLst>
              <a:ext uri="{FF2B5EF4-FFF2-40B4-BE49-F238E27FC236}">
                <a16:creationId xmlns:a16="http://schemas.microsoft.com/office/drawing/2014/main" id="{CB6F2E9F-9BC0-9635-690B-A26D3B68C48F}"/>
              </a:ext>
            </a:extLst>
          </p:cNvPr>
          <p:cNvSpPr txBox="1">
            <a:spLocks/>
          </p:cNvSpPr>
          <p:nvPr/>
        </p:nvSpPr>
        <p:spPr>
          <a:xfrm>
            <a:off x="1267968" y="7010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t>Dataset - 01</a:t>
            </a:r>
            <a:endParaRPr lang="en-US" dirty="0"/>
          </a:p>
        </p:txBody>
      </p:sp>
      <p:sp>
        <p:nvSpPr>
          <p:cNvPr id="37" name="Title 19">
            <a:extLst>
              <a:ext uri="{FF2B5EF4-FFF2-40B4-BE49-F238E27FC236}">
                <a16:creationId xmlns:a16="http://schemas.microsoft.com/office/drawing/2014/main" id="{59778E85-FE7F-1FBF-635B-BAE56F443341}"/>
              </a:ext>
            </a:extLst>
          </p:cNvPr>
          <p:cNvSpPr txBox="1">
            <a:spLocks/>
          </p:cNvSpPr>
          <p:nvPr/>
        </p:nvSpPr>
        <p:spPr>
          <a:xfrm>
            <a:off x="5853880" y="2212764"/>
            <a:ext cx="2475224" cy="36575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1400" dirty="0"/>
              <a:t>B) Checking Imbalanced Data</a:t>
            </a:r>
          </a:p>
        </p:txBody>
      </p:sp>
      <p:pic>
        <p:nvPicPr>
          <p:cNvPr id="41" name="Picture 40">
            <a:extLst>
              <a:ext uri="{FF2B5EF4-FFF2-40B4-BE49-F238E27FC236}">
                <a16:creationId xmlns:a16="http://schemas.microsoft.com/office/drawing/2014/main" id="{654F6235-6E05-3B3D-F76A-E6F347908019}"/>
              </a:ext>
            </a:extLst>
          </p:cNvPr>
          <p:cNvPicPr>
            <a:picLocks noChangeAspect="1"/>
          </p:cNvPicPr>
          <p:nvPr/>
        </p:nvPicPr>
        <p:blipFill>
          <a:blip r:embed="rId4"/>
          <a:stretch>
            <a:fillRect/>
          </a:stretch>
        </p:blipFill>
        <p:spPr>
          <a:xfrm>
            <a:off x="3009013" y="2623550"/>
            <a:ext cx="2809789" cy="2771647"/>
          </a:xfrm>
          <a:prstGeom prst="rect">
            <a:avLst/>
          </a:prstGeom>
        </p:spPr>
      </p:pic>
      <p:sp>
        <p:nvSpPr>
          <p:cNvPr id="43" name="TextBox 42">
            <a:extLst>
              <a:ext uri="{FF2B5EF4-FFF2-40B4-BE49-F238E27FC236}">
                <a16:creationId xmlns:a16="http://schemas.microsoft.com/office/drawing/2014/main" id="{4DF3ABBD-DFB7-A4DD-5109-D9C93ED1C878}"/>
              </a:ext>
            </a:extLst>
          </p:cNvPr>
          <p:cNvSpPr txBox="1"/>
          <p:nvPr/>
        </p:nvSpPr>
        <p:spPr>
          <a:xfrm>
            <a:off x="5870758" y="5805984"/>
            <a:ext cx="2475224" cy="646331"/>
          </a:xfrm>
          <a:prstGeom prst="rect">
            <a:avLst/>
          </a:prstGeom>
          <a:noFill/>
        </p:spPr>
        <p:txBody>
          <a:bodyPr wrap="square">
            <a:spAutoFit/>
          </a:bodyPr>
          <a:lstStyle/>
          <a:p>
            <a:r>
              <a:rPr lang="en-US" sz="1200" dirty="0"/>
              <a:t>All the data was balanced except “Smoker” Feature</a:t>
            </a:r>
          </a:p>
          <a:p>
            <a:r>
              <a:rPr lang="en-US" sz="1200" dirty="0"/>
              <a:t>(</a:t>
            </a:r>
            <a:r>
              <a:rPr lang="en-US" sz="1000" dirty="0"/>
              <a:t>Corrected using Stratified Shuffle split)</a:t>
            </a:r>
            <a:endParaRPr lang="en-US" sz="1200" dirty="0"/>
          </a:p>
        </p:txBody>
      </p:sp>
      <p:pic>
        <p:nvPicPr>
          <p:cNvPr id="45" name="Picture 44">
            <a:extLst>
              <a:ext uri="{FF2B5EF4-FFF2-40B4-BE49-F238E27FC236}">
                <a16:creationId xmlns:a16="http://schemas.microsoft.com/office/drawing/2014/main" id="{727E814A-9EE4-E09A-743E-BD9CA0A5AC1F}"/>
              </a:ext>
            </a:extLst>
          </p:cNvPr>
          <p:cNvPicPr>
            <a:picLocks noChangeAspect="1"/>
          </p:cNvPicPr>
          <p:nvPr/>
        </p:nvPicPr>
        <p:blipFill>
          <a:blip r:embed="rId5"/>
          <a:stretch>
            <a:fillRect/>
          </a:stretch>
        </p:blipFill>
        <p:spPr>
          <a:xfrm>
            <a:off x="5853880" y="2578523"/>
            <a:ext cx="2508981" cy="2861702"/>
          </a:xfrm>
          <a:prstGeom prst="rect">
            <a:avLst/>
          </a:prstGeom>
        </p:spPr>
      </p:pic>
      <p:pic>
        <p:nvPicPr>
          <p:cNvPr id="47" name="Picture 46">
            <a:extLst>
              <a:ext uri="{FF2B5EF4-FFF2-40B4-BE49-F238E27FC236}">
                <a16:creationId xmlns:a16="http://schemas.microsoft.com/office/drawing/2014/main" id="{F2A8540A-98C1-B8A2-2E40-F26418BB71F4}"/>
              </a:ext>
            </a:extLst>
          </p:cNvPr>
          <p:cNvPicPr>
            <a:picLocks noChangeAspect="1"/>
          </p:cNvPicPr>
          <p:nvPr/>
        </p:nvPicPr>
        <p:blipFill>
          <a:blip r:embed="rId6"/>
          <a:stretch>
            <a:fillRect/>
          </a:stretch>
        </p:blipFill>
        <p:spPr>
          <a:xfrm>
            <a:off x="8397551" y="2578523"/>
            <a:ext cx="2894042" cy="2934708"/>
          </a:xfrm>
          <a:prstGeom prst="rect">
            <a:avLst/>
          </a:prstGeom>
        </p:spPr>
      </p:pic>
      <p:pic>
        <p:nvPicPr>
          <p:cNvPr id="49" name="Picture 48">
            <a:extLst>
              <a:ext uri="{FF2B5EF4-FFF2-40B4-BE49-F238E27FC236}">
                <a16:creationId xmlns:a16="http://schemas.microsoft.com/office/drawing/2014/main" id="{D3F5D65B-5286-9301-D1F4-A1D123C8F9DA}"/>
              </a:ext>
            </a:extLst>
          </p:cNvPr>
          <p:cNvPicPr>
            <a:picLocks noChangeAspect="1"/>
          </p:cNvPicPr>
          <p:nvPr/>
        </p:nvPicPr>
        <p:blipFill>
          <a:blip r:embed="rId7"/>
          <a:stretch>
            <a:fillRect/>
          </a:stretch>
        </p:blipFill>
        <p:spPr>
          <a:xfrm>
            <a:off x="915801" y="2623551"/>
            <a:ext cx="1417443" cy="251482"/>
          </a:xfrm>
          <a:prstGeom prst="rect">
            <a:avLst/>
          </a:prstGeom>
        </p:spPr>
      </p:pic>
    </p:spTree>
    <p:extLst>
      <p:ext uri="{BB962C8B-B14F-4D97-AF65-F5344CB8AC3E}">
        <p14:creationId xmlns:p14="http://schemas.microsoft.com/office/powerpoint/2010/main" val="3352130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a:xfrm>
            <a:off x="477849" y="1971195"/>
            <a:ext cx="1991526" cy="365759"/>
          </a:xfrm>
        </p:spPr>
        <p:txBody>
          <a:bodyPr>
            <a:normAutofit/>
          </a:bodyPr>
          <a:lstStyle/>
          <a:p>
            <a:r>
              <a:rPr lang="en-US" sz="1400" dirty="0"/>
              <a:t>C) Finding Outliers</a:t>
            </a:r>
          </a:p>
        </p:txBody>
      </p:sp>
      <p:sp>
        <p:nvSpPr>
          <p:cNvPr id="35" name="Title 19">
            <a:extLst>
              <a:ext uri="{FF2B5EF4-FFF2-40B4-BE49-F238E27FC236}">
                <a16:creationId xmlns:a16="http://schemas.microsoft.com/office/drawing/2014/main" id="{CB6F2E9F-9BC0-9635-690B-A26D3B68C48F}"/>
              </a:ext>
            </a:extLst>
          </p:cNvPr>
          <p:cNvSpPr txBox="1">
            <a:spLocks/>
          </p:cNvSpPr>
          <p:nvPr/>
        </p:nvSpPr>
        <p:spPr>
          <a:xfrm>
            <a:off x="1267968" y="7010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t>Dataset - 01</a:t>
            </a:r>
            <a:endParaRPr lang="en-US" dirty="0"/>
          </a:p>
        </p:txBody>
      </p:sp>
      <p:pic>
        <p:nvPicPr>
          <p:cNvPr id="3" name="Picture 2">
            <a:extLst>
              <a:ext uri="{FF2B5EF4-FFF2-40B4-BE49-F238E27FC236}">
                <a16:creationId xmlns:a16="http://schemas.microsoft.com/office/drawing/2014/main" id="{13A9D8D2-CF01-49FE-05A0-7508171B04AE}"/>
              </a:ext>
            </a:extLst>
          </p:cNvPr>
          <p:cNvPicPr>
            <a:picLocks noChangeAspect="1"/>
          </p:cNvPicPr>
          <p:nvPr/>
        </p:nvPicPr>
        <p:blipFill>
          <a:blip r:embed="rId3"/>
          <a:stretch>
            <a:fillRect/>
          </a:stretch>
        </p:blipFill>
        <p:spPr>
          <a:xfrm>
            <a:off x="477849" y="2336954"/>
            <a:ext cx="3149759" cy="2753623"/>
          </a:xfrm>
          <a:prstGeom prst="rect">
            <a:avLst/>
          </a:prstGeom>
        </p:spPr>
      </p:pic>
      <p:sp>
        <p:nvSpPr>
          <p:cNvPr id="4" name="Title 19">
            <a:extLst>
              <a:ext uri="{FF2B5EF4-FFF2-40B4-BE49-F238E27FC236}">
                <a16:creationId xmlns:a16="http://schemas.microsoft.com/office/drawing/2014/main" id="{B1ECEC1C-9595-1307-1856-F46318D385BA}"/>
              </a:ext>
            </a:extLst>
          </p:cNvPr>
          <p:cNvSpPr txBox="1">
            <a:spLocks/>
          </p:cNvSpPr>
          <p:nvPr/>
        </p:nvSpPr>
        <p:spPr>
          <a:xfrm>
            <a:off x="559744" y="5372031"/>
            <a:ext cx="2985967" cy="78492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285750" indent="-285750">
              <a:buFont typeface="Arial" panose="020B0604020202020204" pitchFamily="34" charset="0"/>
              <a:buChar char="•"/>
            </a:pPr>
            <a:r>
              <a:rPr lang="en-US" sz="1400" dirty="0"/>
              <a:t>Some Outliers were present in the BMI feature</a:t>
            </a:r>
          </a:p>
          <a:p>
            <a:pPr marL="285750" indent="-285750">
              <a:buFont typeface="Arial" panose="020B0604020202020204" pitchFamily="34" charset="0"/>
              <a:buChar char="•"/>
            </a:pPr>
            <a:r>
              <a:rPr lang="en-US" sz="1400" dirty="0"/>
              <a:t>As there were very less values thus were discarded</a:t>
            </a:r>
          </a:p>
        </p:txBody>
      </p:sp>
      <p:sp>
        <p:nvSpPr>
          <p:cNvPr id="7" name="Title 19">
            <a:extLst>
              <a:ext uri="{FF2B5EF4-FFF2-40B4-BE49-F238E27FC236}">
                <a16:creationId xmlns:a16="http://schemas.microsoft.com/office/drawing/2014/main" id="{20DF6635-192C-CE89-0098-2BD37144EF8B}"/>
              </a:ext>
            </a:extLst>
          </p:cNvPr>
          <p:cNvSpPr txBox="1">
            <a:spLocks/>
          </p:cNvSpPr>
          <p:nvPr/>
        </p:nvSpPr>
        <p:spPr>
          <a:xfrm>
            <a:off x="4315841" y="1971195"/>
            <a:ext cx="2094290" cy="365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1400" dirty="0"/>
              <a:t>D) Analyzing</a:t>
            </a:r>
          </a:p>
        </p:txBody>
      </p:sp>
      <p:pic>
        <p:nvPicPr>
          <p:cNvPr id="9" name="Picture 8">
            <a:extLst>
              <a:ext uri="{FF2B5EF4-FFF2-40B4-BE49-F238E27FC236}">
                <a16:creationId xmlns:a16="http://schemas.microsoft.com/office/drawing/2014/main" id="{2FD531B2-BC99-6D5D-4676-BA0AAF668FC2}"/>
              </a:ext>
            </a:extLst>
          </p:cNvPr>
          <p:cNvPicPr>
            <a:picLocks noChangeAspect="1"/>
          </p:cNvPicPr>
          <p:nvPr/>
        </p:nvPicPr>
        <p:blipFill>
          <a:blip r:embed="rId4"/>
          <a:stretch>
            <a:fillRect/>
          </a:stretch>
        </p:blipFill>
        <p:spPr>
          <a:xfrm>
            <a:off x="4241196" y="2282544"/>
            <a:ext cx="7120255" cy="3630444"/>
          </a:xfrm>
          <a:prstGeom prst="rect">
            <a:avLst/>
          </a:prstGeom>
        </p:spPr>
      </p:pic>
      <p:sp>
        <p:nvSpPr>
          <p:cNvPr id="11" name="TextBox 10">
            <a:extLst>
              <a:ext uri="{FF2B5EF4-FFF2-40B4-BE49-F238E27FC236}">
                <a16:creationId xmlns:a16="http://schemas.microsoft.com/office/drawing/2014/main" id="{179B203E-5C53-6A99-F4AE-529DD63873C5}"/>
              </a:ext>
            </a:extLst>
          </p:cNvPr>
          <p:cNvSpPr txBox="1"/>
          <p:nvPr/>
        </p:nvSpPr>
        <p:spPr>
          <a:xfrm>
            <a:off x="4924231" y="6085837"/>
            <a:ext cx="6097554" cy="461665"/>
          </a:xfrm>
          <a:prstGeom prst="rect">
            <a:avLst/>
          </a:prstGeom>
          <a:noFill/>
        </p:spPr>
        <p:txBody>
          <a:bodyPr wrap="square">
            <a:spAutoFit/>
          </a:bodyPr>
          <a:lstStyle/>
          <a:p>
            <a:pPr marL="171450" indent="-171450">
              <a:buFont typeface="Arial" panose="020B0604020202020204" pitchFamily="34" charset="0"/>
              <a:buChar char="•"/>
            </a:pPr>
            <a:r>
              <a:rPr lang="en-IN" sz="1200" dirty="0"/>
              <a:t>Premium charged from the smokers is very high as compared to the non-smokers.</a:t>
            </a:r>
          </a:p>
          <a:p>
            <a:pPr marL="171450" indent="-171450">
              <a:buFont typeface="Arial" panose="020B0604020202020204" pitchFamily="34" charset="0"/>
              <a:buChar char="•"/>
            </a:pPr>
            <a:r>
              <a:rPr lang="en-IN" sz="1200" dirty="0"/>
              <a:t>We cannot see much difference in other feature bars.</a:t>
            </a:r>
          </a:p>
        </p:txBody>
      </p:sp>
    </p:spTree>
    <p:extLst>
      <p:ext uri="{BB962C8B-B14F-4D97-AF65-F5344CB8AC3E}">
        <p14:creationId xmlns:p14="http://schemas.microsoft.com/office/powerpoint/2010/main" val="353738887"/>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0D7697-8E53-4EA8-8CBB-9C19575257B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927DC71-2909-427C-BDB0-3E47E21015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AccentBox presentation</Template>
  <TotalTime>1404</TotalTime>
  <Words>1235</Words>
  <Application>Microsoft Office PowerPoint</Application>
  <PresentationFormat>Widescreen</PresentationFormat>
  <Paragraphs>339</Paragraphs>
  <Slides>25</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arial</vt:lpstr>
      <vt:lpstr>Avenir Next LT Pro</vt:lpstr>
      <vt:lpstr>Bahnschrift Light SemiCondensed</vt:lpstr>
      <vt:lpstr>Calibri</vt:lpstr>
      <vt:lpstr>Segoe UI</vt:lpstr>
      <vt:lpstr>Söhne</vt:lpstr>
      <vt:lpstr>Symbol</vt:lpstr>
      <vt:lpstr>system-ui</vt:lpstr>
      <vt:lpstr>AccentBoxVTI</vt:lpstr>
      <vt:lpstr>Medical Insurance Cost Detection System Using Machine Learning Techniques</vt:lpstr>
      <vt:lpstr>Content</vt:lpstr>
      <vt:lpstr>Introduction</vt:lpstr>
      <vt:lpstr>Motivation</vt:lpstr>
      <vt:lpstr>Objective</vt:lpstr>
      <vt:lpstr>Datasets</vt:lpstr>
      <vt:lpstr>DATA PREPROCESSING</vt:lpstr>
      <vt:lpstr>A) Checking Null Values</vt:lpstr>
      <vt:lpstr>C) Finding Outliers</vt:lpstr>
      <vt:lpstr>E) Plotting</vt:lpstr>
      <vt:lpstr>A) Checking Null Values</vt:lpstr>
      <vt:lpstr>C) Finding Outliers</vt:lpstr>
      <vt:lpstr>PowerPoint Presentation</vt:lpstr>
      <vt:lpstr>A) Checking Null Values</vt:lpstr>
      <vt:lpstr>C) Finding Outliers</vt:lpstr>
      <vt:lpstr>Machine Learning Techniques</vt:lpstr>
      <vt:lpstr>Models</vt:lpstr>
      <vt:lpstr>Metrics</vt:lpstr>
      <vt:lpstr>Model Outputs</vt:lpstr>
      <vt:lpstr>Dataset - 01 </vt:lpstr>
      <vt:lpstr>Dataset - 02 </vt:lpstr>
      <vt:lpstr>Dataset - 03 </vt:lpstr>
      <vt:lpstr>Dataset Comparison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Cost Detection System Using Machine Learning Techniques</dc:title>
  <dc:creator>20DCS024 Kinshuk Sharely</dc:creator>
  <cp:lastModifiedBy>20DCS024 Kinshuk Sharely</cp:lastModifiedBy>
  <cp:revision>5</cp:revision>
  <dcterms:created xsi:type="dcterms:W3CDTF">2023-11-01T04:43:06Z</dcterms:created>
  <dcterms:modified xsi:type="dcterms:W3CDTF">2023-11-05T13:29:02Z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